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61" r:id="rId4"/>
    <p:sldId id="257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833D-6603-4149-B653-57C933EFF026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A7EACC-F535-4EE9-9872-DA5301687B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833D-6603-4149-B653-57C933EFF026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EACC-F535-4EE9-9872-DA5301687B9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833D-6603-4149-B653-57C933EFF026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EACC-F535-4EE9-9872-DA5301687B9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833D-6603-4149-B653-57C933EFF026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EACC-F535-4EE9-9872-DA5301687B9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833D-6603-4149-B653-57C933EFF026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EACC-F535-4EE9-9872-DA5301687B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833D-6603-4149-B653-57C933EFF026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EACC-F535-4EE9-9872-DA5301687B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833D-6603-4149-B653-57C933EFF026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EACC-F535-4EE9-9872-DA5301687B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833D-6603-4149-B653-57C933EFF026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EACC-F535-4EE9-9872-DA5301687B9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833D-6603-4149-B653-57C933EFF026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EACC-F535-4EE9-9872-DA5301687B9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833D-6603-4149-B653-57C933EFF026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EACC-F535-4EE9-9872-DA5301687B9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9833D-6603-4149-B653-57C933EFF026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EACC-F535-4EE9-9872-DA5301687B99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EC9833D-6603-4149-B653-57C933EFF026}" type="datetimeFigureOut">
              <a:rPr lang="en-US" smtClean="0"/>
              <a:t>10/8/2014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2A7EACC-F535-4EE9-9872-DA5301687B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youtube.com/watch?v=1kmVy1QPXn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Cognitive Dissonance Theory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26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Hypothesis 1: Selective Exposure Prevents Dissonance</a:t>
            </a:r>
            <a:endParaRPr lang="en-US" sz="4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8730" y="2438400"/>
            <a:ext cx="4967276" cy="2551611"/>
          </a:xfrm>
        </p:spPr>
      </p:pic>
      <p:sp>
        <p:nvSpPr>
          <p:cNvPr id="5" name="Rectangle 4"/>
          <p:cNvSpPr/>
          <p:nvPr/>
        </p:nvSpPr>
        <p:spPr>
          <a:xfrm>
            <a:off x="457200" y="2286000"/>
            <a:ext cx="350520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We tend to </a:t>
            </a:r>
            <a:r>
              <a:rPr lang="en-US" sz="2000" dirty="0" smtClean="0">
                <a:solidFill>
                  <a:schemeClr val="tx2"/>
                </a:solidFill>
              </a:rPr>
              <a:t>“stick </a:t>
            </a:r>
            <a:r>
              <a:rPr lang="en-US" sz="2000" dirty="0">
                <a:solidFill>
                  <a:schemeClr val="tx2"/>
                </a:solidFill>
              </a:rPr>
              <a:t>with our o</a:t>
            </a:r>
            <a:r>
              <a:rPr lang="en-US" sz="2000" dirty="0" smtClean="0">
                <a:solidFill>
                  <a:schemeClr val="tx2"/>
                </a:solidFill>
              </a:rPr>
              <a:t>wn </a:t>
            </a:r>
            <a:r>
              <a:rPr lang="en-US" sz="2000" dirty="0">
                <a:solidFill>
                  <a:schemeClr val="tx2"/>
                </a:solidFill>
              </a:rPr>
              <a:t>k</a:t>
            </a:r>
            <a:r>
              <a:rPr lang="en-US" sz="2000" dirty="0" smtClean="0">
                <a:solidFill>
                  <a:schemeClr val="tx2"/>
                </a:solidFill>
              </a:rPr>
              <a:t>ind”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Selective </a:t>
            </a:r>
            <a:r>
              <a:rPr lang="en-US" sz="2000" dirty="0" smtClean="0">
                <a:solidFill>
                  <a:schemeClr val="tx2"/>
                </a:solidFill>
              </a:rPr>
              <a:t>exposure: The </a:t>
            </a:r>
            <a:r>
              <a:rPr lang="en-US" sz="2000" dirty="0">
                <a:solidFill>
                  <a:schemeClr val="tx2"/>
                </a:solidFill>
              </a:rPr>
              <a:t>tendency people have to avoid information that would create cognitive dissonance because it’s incompatible with their current </a:t>
            </a:r>
            <a:r>
              <a:rPr lang="en-US" sz="2000" dirty="0" smtClean="0">
                <a:solidFill>
                  <a:schemeClr val="tx2"/>
                </a:solidFill>
              </a:rPr>
              <a:t>beliefs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9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362200"/>
          </a:xfrm>
        </p:spPr>
        <p:txBody>
          <a:bodyPr/>
          <a:lstStyle/>
          <a:p>
            <a:r>
              <a:rPr lang="en-US" sz="4400" dirty="0" smtClean="0"/>
              <a:t>Hypothesis 2: Post-decision Dissonance Creates a Need for Reassurance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514600"/>
            <a:ext cx="4495800" cy="38862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+mn-lt"/>
              </a:rPr>
              <a:t>Strong doubts experienced after making an important, close-call decision that is difficult to reverse</a:t>
            </a:r>
          </a:p>
          <a:p>
            <a:endParaRPr lang="en-US" dirty="0">
              <a:solidFill>
                <a:schemeClr val="tx2"/>
              </a:solidFill>
              <a:latin typeface="+mn-lt"/>
            </a:endParaRPr>
          </a:p>
          <a:p>
            <a:r>
              <a:rPr lang="en-US" dirty="0">
                <a:solidFill>
                  <a:schemeClr val="tx2"/>
                </a:solidFill>
                <a:latin typeface="+mn-lt"/>
              </a:rPr>
              <a:t>We will often change our perceptions to reduce 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dissonance 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and make 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our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 decisions 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seem more attractive</a:t>
            </a:r>
            <a:endParaRPr lang="en-US" dirty="0" smtClean="0">
              <a:solidFill>
                <a:schemeClr val="tx2"/>
              </a:solidFill>
              <a:latin typeface="+mn-lt"/>
            </a:endParaRPr>
          </a:p>
          <a:p>
            <a:endParaRPr lang="en-US" dirty="0" smtClean="0">
              <a:solidFill>
                <a:schemeClr val="tx2"/>
              </a:solidFill>
              <a:latin typeface="+mn-lt"/>
            </a:endParaRPr>
          </a:p>
          <a:p>
            <a:endParaRPr lang="en-US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323" y="2667000"/>
            <a:ext cx="3444478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57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1600200"/>
          </a:xfrm>
        </p:spPr>
        <p:txBody>
          <a:bodyPr/>
          <a:lstStyle/>
          <a:p>
            <a:r>
              <a:rPr lang="en-US" sz="4000" dirty="0" smtClean="0"/>
              <a:t>Hypothesis 3: Minimal Justification for Action Induces a Shift in Attitude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1"/>
            <a:ext cx="58674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solidFill>
                <a:schemeClr val="tx2"/>
              </a:solidFill>
              <a:latin typeface="+mn-lt"/>
            </a:endParaRPr>
          </a:p>
          <a:p>
            <a:r>
              <a:rPr lang="en-US" dirty="0" smtClean="0">
                <a:solidFill>
                  <a:schemeClr val="tx2"/>
                </a:solidFill>
                <a:latin typeface="+mn-lt"/>
              </a:rPr>
              <a:t>Conventional Wisdom =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  <a:latin typeface="+mn-lt"/>
              </a:rPr>
              <a:t>     Attitude </a:t>
            </a:r>
            <a:r>
              <a:rPr lang="en-US" dirty="0" smtClean="0">
                <a:solidFill>
                  <a:schemeClr val="tx2"/>
                </a:solidFill>
                <a:latin typeface="+mn-lt"/>
                <a:sym typeface="Wingdings" panose="05000000000000000000" pitchFamily="2" charset="2"/>
              </a:rPr>
              <a:t> Behavior</a:t>
            </a:r>
          </a:p>
          <a:p>
            <a:endParaRPr lang="en-US" dirty="0" smtClean="0">
              <a:solidFill>
                <a:schemeClr val="tx2"/>
              </a:solidFill>
              <a:latin typeface="+mn-lt"/>
              <a:sym typeface="Wingdings" panose="05000000000000000000" pitchFamily="2" charset="2"/>
            </a:endParaRPr>
          </a:p>
          <a:p>
            <a:r>
              <a:rPr lang="en-US" dirty="0" smtClean="0">
                <a:solidFill>
                  <a:schemeClr val="tx2"/>
                </a:solidFill>
                <a:latin typeface="+mn-lt"/>
                <a:sym typeface="Wingdings" panose="05000000000000000000" pitchFamily="2" charset="2"/>
              </a:rPr>
              <a:t>Minimal Justification Hypothesis = Behavior  Attitude</a:t>
            </a:r>
          </a:p>
          <a:p>
            <a:pPr marL="0" indent="0">
              <a:buNone/>
            </a:pPr>
            <a:endParaRPr lang="en-US" dirty="0" smtClean="0">
              <a:solidFill>
                <a:schemeClr val="tx2"/>
              </a:solidFill>
              <a:latin typeface="+mn-lt"/>
              <a:sym typeface="Wingdings" panose="05000000000000000000" pitchFamily="2" charset="2"/>
            </a:endParaRPr>
          </a:p>
          <a:p>
            <a:endParaRPr lang="en-US" dirty="0" smtClean="0">
              <a:sym typeface="Wingdings" panose="05000000000000000000" pitchFamily="2" charset="2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452" y="2590800"/>
            <a:ext cx="236658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50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Counter-Attitudinal Advocacy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29200" cy="4525963"/>
          </a:xfrm>
        </p:spPr>
        <p:txBody>
          <a:bodyPr/>
          <a:lstStyle/>
          <a:p>
            <a:pPr marL="457200" lvl="1" indent="0">
              <a:buNone/>
            </a:pPr>
            <a:endParaRPr lang="en-US" dirty="0" smtClean="0">
              <a:solidFill>
                <a:schemeClr val="tx2"/>
              </a:solidFill>
              <a:latin typeface="+mn-lt"/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endParaRPr lang="en-US" dirty="0">
              <a:solidFill>
                <a:schemeClr val="tx2"/>
              </a:solidFill>
              <a:latin typeface="+mn-lt"/>
              <a:sym typeface="Wingdings" panose="05000000000000000000" pitchFamily="2" charset="2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000" dirty="0">
                <a:solidFill>
                  <a:srgbClr val="2F5897"/>
                </a:solidFill>
                <a:latin typeface="+mn-lt"/>
                <a:sym typeface="Wingdings" panose="05000000000000000000" pitchFamily="2" charset="2"/>
              </a:rPr>
              <a:t>Publicly urging others to believe or do something that is opposed to what the advocate actually </a:t>
            </a:r>
            <a:r>
              <a:rPr lang="en-US" sz="2000" dirty="0" smtClean="0">
                <a:solidFill>
                  <a:srgbClr val="2F5897"/>
                </a:solidFill>
                <a:latin typeface="+mn-lt"/>
                <a:sym typeface="Wingdings" panose="05000000000000000000" pitchFamily="2" charset="2"/>
              </a:rPr>
              <a:t>believes</a:t>
            </a:r>
            <a:endParaRPr lang="en-US" sz="2000" dirty="0" smtClean="0">
              <a:solidFill>
                <a:schemeClr val="tx2"/>
              </a:solidFill>
              <a:latin typeface="+mn-lt"/>
              <a:sym typeface="Wingdings" panose="05000000000000000000" pitchFamily="2" charset="2"/>
              <a:hlinkClick r:id="rId2"/>
            </a:endParaRPr>
          </a:p>
          <a:p>
            <a:endParaRPr lang="en-US" sz="2000" dirty="0" smtClean="0">
              <a:solidFill>
                <a:schemeClr val="tx2"/>
              </a:solidFill>
              <a:latin typeface="+mn-lt"/>
              <a:sym typeface="Wingdings" panose="05000000000000000000" pitchFamily="2" charset="2"/>
              <a:hlinkClick r:id="rId2"/>
            </a:endParaRPr>
          </a:p>
          <a:p>
            <a:r>
              <a:rPr lang="en-US" sz="2000" dirty="0" smtClean="0">
                <a:solidFill>
                  <a:schemeClr val="tx2"/>
                </a:solidFill>
                <a:latin typeface="+mn-lt"/>
                <a:sym typeface="Wingdings" panose="05000000000000000000" pitchFamily="2" charset="2"/>
                <a:hlinkClick r:id="rId2"/>
              </a:rPr>
              <a:t>“</a:t>
            </a:r>
            <a:r>
              <a:rPr lang="en-US" sz="2000" dirty="0">
                <a:solidFill>
                  <a:schemeClr val="tx2"/>
                </a:solidFill>
                <a:latin typeface="+mn-lt"/>
                <a:sym typeface="Wingdings" panose="05000000000000000000" pitchFamily="2" charset="2"/>
                <a:hlinkClick r:id="rId2"/>
              </a:rPr>
              <a:t>Would I Lie for a Dollar?”</a:t>
            </a:r>
            <a:endParaRPr lang="en-US" sz="2000" dirty="0">
              <a:solidFill>
                <a:schemeClr val="tx2"/>
              </a:solidFill>
              <a:latin typeface="+mn-lt"/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endParaRPr lang="en-US" sz="1800" dirty="0">
              <a:solidFill>
                <a:schemeClr val="tx2"/>
              </a:solidFill>
              <a:latin typeface="+mn-lt"/>
              <a:sym typeface="Wingdings" panose="05000000000000000000" pitchFamily="2" charset="2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44321"/>
              </p:ext>
            </p:extLst>
          </p:nvPr>
        </p:nvGraphicFramePr>
        <p:xfrm>
          <a:off x="457200" y="4191000"/>
          <a:ext cx="8305800" cy="16764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076450"/>
                <a:gridCol w="2076450"/>
                <a:gridCol w="2076450"/>
                <a:gridCol w="2076450"/>
              </a:tblGrid>
              <a:tr h="39862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1277777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Attitude/Behavior</a:t>
                      </a:r>
                      <a:r>
                        <a:rPr lang="en-US" baseline="0" dirty="0" smtClean="0"/>
                        <a:t> Inconsistency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Dissonance Created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Attitude Change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Dissonance Reduced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2133600"/>
            <a:ext cx="2438400" cy="1828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33600" y="5867400"/>
            <a:ext cx="502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Festinger’s</a:t>
            </a:r>
            <a:r>
              <a:rPr lang="en-US" sz="1400" dirty="0" smtClean="0"/>
              <a:t> Process Model of Cognitive Dissonance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0504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266</TotalTime>
  <Words>154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Executive</vt:lpstr>
      <vt:lpstr>Cognitive Dissonance Theory</vt:lpstr>
      <vt:lpstr>Hypothesis 1: Selective Exposure Prevents Dissonance</vt:lpstr>
      <vt:lpstr>Hypothesis 2: Post-decision Dissonance Creates a Need for Reassurance</vt:lpstr>
      <vt:lpstr>Hypothesis 3: Minimal Justification for Action Induces a Shift in Attitude</vt:lpstr>
      <vt:lpstr>Counter-Attitudinal Advocacy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CC</dc:creator>
  <cp:lastModifiedBy>CC</cp:lastModifiedBy>
  <cp:revision>17</cp:revision>
  <dcterms:created xsi:type="dcterms:W3CDTF">2014-10-06T15:52:36Z</dcterms:created>
  <dcterms:modified xsi:type="dcterms:W3CDTF">2014-10-08T17:26:14Z</dcterms:modified>
</cp:coreProperties>
</file>