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1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10EECB-B559-4D70-BD55-5A9E9E76BAE4}" type="doc">
      <dgm:prSet loTypeId="urn:microsoft.com/office/officeart/2005/8/layout/cycle3" loCatId="cycle" qsTypeId="urn:microsoft.com/office/officeart/2005/8/quickstyle/3d2" qsCatId="3D" csTypeId="urn:microsoft.com/office/officeart/2005/8/colors/accent5_4" csCatId="accent5" phldr="1"/>
      <dgm:spPr/>
      <dgm:t>
        <a:bodyPr/>
        <a:lstStyle/>
        <a:p>
          <a:endParaRPr lang="en-US"/>
        </a:p>
      </dgm:t>
    </dgm:pt>
    <dgm:pt modelId="{C9662629-A9D1-4CC2-BA16-FFBB141C4E1F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Goal:</a:t>
          </a:r>
        </a:p>
        <a:p>
          <a:r>
            <a:rPr lang="en-US" dirty="0" smtClean="0">
              <a:solidFill>
                <a:schemeClr val="tx1"/>
              </a:solidFill>
            </a:rPr>
            <a:t>Awareness, Attendance &amp; Participation</a:t>
          </a:r>
        </a:p>
      </dgm:t>
    </dgm:pt>
    <dgm:pt modelId="{3664EF3B-2CE5-4A18-82FE-5996FB54E2EC}" type="parTrans" cxnId="{1A492905-AC89-4EA2-95FF-AF6C0462D186}">
      <dgm:prSet/>
      <dgm:spPr/>
      <dgm:t>
        <a:bodyPr/>
        <a:lstStyle/>
        <a:p>
          <a:endParaRPr lang="en-US"/>
        </a:p>
      </dgm:t>
    </dgm:pt>
    <dgm:pt modelId="{A22A2CCA-8047-49DC-836A-000E47036919}" type="sibTrans" cxnId="{1A492905-AC89-4EA2-95FF-AF6C0462D186}">
      <dgm:prSet/>
      <dgm:spPr/>
      <dgm:t>
        <a:bodyPr/>
        <a:lstStyle/>
        <a:p>
          <a:endParaRPr lang="en-US"/>
        </a:p>
      </dgm:t>
    </dgm:pt>
    <dgm:pt modelId="{3AD9019E-2753-4D73-9F24-8187A48BD3D0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Objectives:</a:t>
          </a:r>
        </a:p>
        <a:p>
          <a:r>
            <a:rPr lang="en-US" dirty="0" smtClean="0">
              <a:solidFill>
                <a:schemeClr val="tx1"/>
              </a:solidFill>
            </a:rPr>
            <a:t>Implement social media, create informational materials, increase attendance</a:t>
          </a:r>
          <a:endParaRPr lang="en-US" dirty="0">
            <a:solidFill>
              <a:schemeClr val="tx1"/>
            </a:solidFill>
          </a:endParaRPr>
        </a:p>
      </dgm:t>
    </dgm:pt>
    <dgm:pt modelId="{9227D1F1-8582-4F64-AB45-8F295C42D5B2}" type="parTrans" cxnId="{14CA2055-C508-44E0-9972-76363FE710BD}">
      <dgm:prSet/>
      <dgm:spPr/>
      <dgm:t>
        <a:bodyPr/>
        <a:lstStyle/>
        <a:p>
          <a:endParaRPr lang="en-US"/>
        </a:p>
      </dgm:t>
    </dgm:pt>
    <dgm:pt modelId="{5BE48FFD-873A-473A-A531-D12AE0E560F6}" type="sibTrans" cxnId="{14CA2055-C508-44E0-9972-76363FE710BD}">
      <dgm:prSet/>
      <dgm:spPr/>
      <dgm:t>
        <a:bodyPr/>
        <a:lstStyle/>
        <a:p>
          <a:endParaRPr lang="en-US"/>
        </a:p>
      </dgm:t>
    </dgm:pt>
    <dgm:pt modelId="{5B01CC93-0C7F-438D-BFA6-8683B00682BE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Key Publics:</a:t>
          </a:r>
        </a:p>
        <a:p>
          <a:r>
            <a:rPr lang="en-US" dirty="0" smtClean="0">
              <a:solidFill>
                <a:schemeClr val="tx1"/>
              </a:solidFill>
            </a:rPr>
            <a:t>Students, Tutors, Student-Athletes &amp; Teachers</a:t>
          </a:r>
          <a:endParaRPr lang="en-US" dirty="0">
            <a:solidFill>
              <a:schemeClr val="tx1"/>
            </a:solidFill>
          </a:endParaRPr>
        </a:p>
      </dgm:t>
    </dgm:pt>
    <dgm:pt modelId="{64936F62-D32E-4513-A0AC-A7FA5330652C}" type="parTrans" cxnId="{A49D8DDB-9AC3-42DB-B228-8A0AFD920232}">
      <dgm:prSet/>
      <dgm:spPr/>
      <dgm:t>
        <a:bodyPr/>
        <a:lstStyle/>
        <a:p>
          <a:endParaRPr lang="en-US"/>
        </a:p>
      </dgm:t>
    </dgm:pt>
    <dgm:pt modelId="{4E2989C5-9B51-4CE5-93F0-4570087A061F}" type="sibTrans" cxnId="{A49D8DDB-9AC3-42DB-B228-8A0AFD920232}">
      <dgm:prSet/>
      <dgm:spPr/>
      <dgm:t>
        <a:bodyPr/>
        <a:lstStyle/>
        <a:p>
          <a:endParaRPr lang="en-US"/>
        </a:p>
      </dgm:t>
    </dgm:pt>
    <dgm:pt modelId="{696FBF5C-B1FC-4436-AA96-F42E0A355732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Strategies:</a:t>
          </a:r>
        </a:p>
        <a:p>
          <a:r>
            <a:rPr lang="en-US" dirty="0" smtClean="0">
              <a:solidFill>
                <a:schemeClr val="tx1"/>
              </a:solidFill>
            </a:rPr>
            <a:t>Social media marketing, marketing materials &amp; “Finals Countdown”</a:t>
          </a:r>
          <a:endParaRPr lang="en-US" dirty="0">
            <a:solidFill>
              <a:schemeClr val="tx1"/>
            </a:solidFill>
          </a:endParaRPr>
        </a:p>
      </dgm:t>
    </dgm:pt>
    <dgm:pt modelId="{7123406C-5896-4731-A3B0-4B583C98A1AB}" type="parTrans" cxnId="{1FDC5D99-852D-4449-AC32-8E31FF0C3C03}">
      <dgm:prSet/>
      <dgm:spPr/>
      <dgm:t>
        <a:bodyPr/>
        <a:lstStyle/>
        <a:p>
          <a:endParaRPr lang="en-US"/>
        </a:p>
      </dgm:t>
    </dgm:pt>
    <dgm:pt modelId="{4D175971-AAB0-422D-8950-74B2D2D44015}" type="sibTrans" cxnId="{1FDC5D99-852D-4449-AC32-8E31FF0C3C03}">
      <dgm:prSet/>
      <dgm:spPr/>
      <dgm:t>
        <a:bodyPr/>
        <a:lstStyle/>
        <a:p>
          <a:endParaRPr lang="en-US"/>
        </a:p>
      </dgm:t>
    </dgm:pt>
    <dgm:pt modelId="{738BE6F0-6076-4138-81BD-DE9B3CFD22EE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Tactics</a:t>
          </a:r>
          <a:r>
            <a:rPr lang="en-US" dirty="0" smtClean="0">
              <a:solidFill>
                <a:schemeClr val="tx1"/>
              </a:solidFill>
            </a:rPr>
            <a:t>:</a:t>
          </a:r>
        </a:p>
        <a:p>
          <a:r>
            <a:rPr lang="en-US" dirty="0" smtClean="0">
              <a:solidFill>
                <a:schemeClr val="tx1"/>
              </a:solidFill>
            </a:rPr>
            <a:t>Social Media accounts, create publicity materials &amp; “Finals Countdown” promotional pieces and events </a:t>
          </a:r>
          <a:endParaRPr lang="en-US" dirty="0">
            <a:solidFill>
              <a:schemeClr val="tx1"/>
            </a:solidFill>
          </a:endParaRPr>
        </a:p>
      </dgm:t>
    </dgm:pt>
    <dgm:pt modelId="{E075C62C-A6A1-4BB2-A7B2-5BAEF6D5E7A5}" type="parTrans" cxnId="{2FE877FF-3A8C-4E29-AA58-817FFE1541D5}">
      <dgm:prSet/>
      <dgm:spPr/>
      <dgm:t>
        <a:bodyPr/>
        <a:lstStyle/>
        <a:p>
          <a:endParaRPr lang="en-US"/>
        </a:p>
      </dgm:t>
    </dgm:pt>
    <dgm:pt modelId="{ECEBB479-30E3-432F-80CB-A6F2F2CB2372}" type="sibTrans" cxnId="{2FE877FF-3A8C-4E29-AA58-817FFE1541D5}">
      <dgm:prSet/>
      <dgm:spPr/>
      <dgm:t>
        <a:bodyPr/>
        <a:lstStyle/>
        <a:p>
          <a:endParaRPr lang="en-US"/>
        </a:p>
      </dgm:t>
    </dgm:pt>
    <dgm:pt modelId="{1C966F68-EAEC-4916-B2BD-7050AC9747DB}" type="pres">
      <dgm:prSet presAssocID="{4D10EECB-B559-4D70-BD55-5A9E9E76BAE4}" presName="Name0" presStyleCnt="0">
        <dgm:presLayoutVars>
          <dgm:dir/>
          <dgm:resizeHandles val="exact"/>
        </dgm:presLayoutVars>
      </dgm:prSet>
      <dgm:spPr/>
    </dgm:pt>
    <dgm:pt modelId="{39CD4A53-09BD-47CD-8BBE-2542BF482E9C}" type="pres">
      <dgm:prSet presAssocID="{4D10EECB-B559-4D70-BD55-5A9E9E76BAE4}" presName="cycle" presStyleCnt="0"/>
      <dgm:spPr/>
    </dgm:pt>
    <dgm:pt modelId="{BCAA6448-9020-4118-AA7A-E730F3DB0BEA}" type="pres">
      <dgm:prSet presAssocID="{C9662629-A9D1-4CC2-BA16-FFBB141C4E1F}" presName="nodeFirstNode" presStyleLbl="node1" presStyleIdx="0" presStyleCnt="5">
        <dgm:presLayoutVars>
          <dgm:bulletEnabled val="1"/>
        </dgm:presLayoutVars>
      </dgm:prSet>
      <dgm:spPr/>
    </dgm:pt>
    <dgm:pt modelId="{6839B522-A228-4DED-936B-8C1922BD8B6F}" type="pres">
      <dgm:prSet presAssocID="{A22A2CCA-8047-49DC-836A-000E47036919}" presName="sibTransFirstNode" presStyleLbl="bgShp" presStyleIdx="0" presStyleCnt="1"/>
      <dgm:spPr/>
    </dgm:pt>
    <dgm:pt modelId="{79188845-3FC0-4C38-A761-DC67073EBA07}" type="pres">
      <dgm:prSet presAssocID="{3AD9019E-2753-4D73-9F24-8187A48BD3D0}" presName="nodeFollowingNodes" presStyleLbl="node1" presStyleIdx="1" presStyleCnt="5">
        <dgm:presLayoutVars>
          <dgm:bulletEnabled val="1"/>
        </dgm:presLayoutVars>
      </dgm:prSet>
      <dgm:spPr/>
    </dgm:pt>
    <dgm:pt modelId="{647204A7-6EFD-46A0-829E-2D8C39138C16}" type="pres">
      <dgm:prSet presAssocID="{5B01CC93-0C7F-438D-BFA6-8683B00682BE}" presName="nodeFollowingNodes" presStyleLbl="node1" presStyleIdx="2" presStyleCnt="5">
        <dgm:presLayoutVars>
          <dgm:bulletEnabled val="1"/>
        </dgm:presLayoutVars>
      </dgm:prSet>
      <dgm:spPr/>
    </dgm:pt>
    <dgm:pt modelId="{3118A535-AB40-4794-89C3-77B8ECF04245}" type="pres">
      <dgm:prSet presAssocID="{696FBF5C-B1FC-4436-AA96-F42E0A355732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941B1D-5FEB-4C96-B6DE-025C805EC7AD}" type="pres">
      <dgm:prSet presAssocID="{738BE6F0-6076-4138-81BD-DE9B3CFD22EE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026F6136-4D8A-4AE5-99A4-90AC9B8BD3FE}" type="presOf" srcId="{C9662629-A9D1-4CC2-BA16-FFBB141C4E1F}" destId="{BCAA6448-9020-4118-AA7A-E730F3DB0BEA}" srcOrd="0" destOrd="0" presId="urn:microsoft.com/office/officeart/2005/8/layout/cycle3"/>
    <dgm:cxn modelId="{8D211165-0DE8-48B4-BCC6-5DC99BC2B0A7}" type="presOf" srcId="{3AD9019E-2753-4D73-9F24-8187A48BD3D0}" destId="{79188845-3FC0-4C38-A761-DC67073EBA07}" srcOrd="0" destOrd="0" presId="urn:microsoft.com/office/officeart/2005/8/layout/cycle3"/>
    <dgm:cxn modelId="{1FDC5D99-852D-4449-AC32-8E31FF0C3C03}" srcId="{4D10EECB-B559-4D70-BD55-5A9E9E76BAE4}" destId="{696FBF5C-B1FC-4436-AA96-F42E0A355732}" srcOrd="3" destOrd="0" parTransId="{7123406C-5896-4731-A3B0-4B583C98A1AB}" sibTransId="{4D175971-AAB0-422D-8950-74B2D2D44015}"/>
    <dgm:cxn modelId="{77201DDF-B1D6-48BE-9B4A-00A17A2B3097}" type="presOf" srcId="{5B01CC93-0C7F-438D-BFA6-8683B00682BE}" destId="{647204A7-6EFD-46A0-829E-2D8C39138C16}" srcOrd="0" destOrd="0" presId="urn:microsoft.com/office/officeart/2005/8/layout/cycle3"/>
    <dgm:cxn modelId="{14CA2055-C508-44E0-9972-76363FE710BD}" srcId="{4D10EECB-B559-4D70-BD55-5A9E9E76BAE4}" destId="{3AD9019E-2753-4D73-9F24-8187A48BD3D0}" srcOrd="1" destOrd="0" parTransId="{9227D1F1-8582-4F64-AB45-8F295C42D5B2}" sibTransId="{5BE48FFD-873A-473A-A531-D12AE0E560F6}"/>
    <dgm:cxn modelId="{155DE59B-335A-4C85-B38C-D51313CAD614}" type="presOf" srcId="{A22A2CCA-8047-49DC-836A-000E47036919}" destId="{6839B522-A228-4DED-936B-8C1922BD8B6F}" srcOrd="0" destOrd="0" presId="urn:microsoft.com/office/officeart/2005/8/layout/cycle3"/>
    <dgm:cxn modelId="{6144A5F9-F829-41A3-B654-B289DBCCA277}" type="presOf" srcId="{738BE6F0-6076-4138-81BD-DE9B3CFD22EE}" destId="{35941B1D-5FEB-4C96-B6DE-025C805EC7AD}" srcOrd="0" destOrd="0" presId="urn:microsoft.com/office/officeart/2005/8/layout/cycle3"/>
    <dgm:cxn modelId="{A49D8DDB-9AC3-42DB-B228-8A0AFD920232}" srcId="{4D10EECB-B559-4D70-BD55-5A9E9E76BAE4}" destId="{5B01CC93-0C7F-438D-BFA6-8683B00682BE}" srcOrd="2" destOrd="0" parTransId="{64936F62-D32E-4513-A0AC-A7FA5330652C}" sibTransId="{4E2989C5-9B51-4CE5-93F0-4570087A061F}"/>
    <dgm:cxn modelId="{2FE877FF-3A8C-4E29-AA58-817FFE1541D5}" srcId="{4D10EECB-B559-4D70-BD55-5A9E9E76BAE4}" destId="{738BE6F0-6076-4138-81BD-DE9B3CFD22EE}" srcOrd="4" destOrd="0" parTransId="{E075C62C-A6A1-4BB2-A7B2-5BAEF6D5E7A5}" sibTransId="{ECEBB479-30E3-432F-80CB-A6F2F2CB2372}"/>
    <dgm:cxn modelId="{00D13EF4-1958-491A-973F-FC0A729B2344}" type="presOf" srcId="{4D10EECB-B559-4D70-BD55-5A9E9E76BAE4}" destId="{1C966F68-EAEC-4916-B2BD-7050AC9747DB}" srcOrd="0" destOrd="0" presId="urn:microsoft.com/office/officeart/2005/8/layout/cycle3"/>
    <dgm:cxn modelId="{FD1CCEA8-004C-443D-AA42-B6208DDB22C2}" type="presOf" srcId="{696FBF5C-B1FC-4436-AA96-F42E0A355732}" destId="{3118A535-AB40-4794-89C3-77B8ECF04245}" srcOrd="0" destOrd="0" presId="urn:microsoft.com/office/officeart/2005/8/layout/cycle3"/>
    <dgm:cxn modelId="{1A492905-AC89-4EA2-95FF-AF6C0462D186}" srcId="{4D10EECB-B559-4D70-BD55-5A9E9E76BAE4}" destId="{C9662629-A9D1-4CC2-BA16-FFBB141C4E1F}" srcOrd="0" destOrd="0" parTransId="{3664EF3B-2CE5-4A18-82FE-5996FB54E2EC}" sibTransId="{A22A2CCA-8047-49DC-836A-000E47036919}"/>
    <dgm:cxn modelId="{F67865C2-7103-4A66-8A56-D4AD7E2E700C}" type="presParOf" srcId="{1C966F68-EAEC-4916-B2BD-7050AC9747DB}" destId="{39CD4A53-09BD-47CD-8BBE-2542BF482E9C}" srcOrd="0" destOrd="0" presId="urn:microsoft.com/office/officeart/2005/8/layout/cycle3"/>
    <dgm:cxn modelId="{D9F64746-AB10-4247-9854-06002F7A42C6}" type="presParOf" srcId="{39CD4A53-09BD-47CD-8BBE-2542BF482E9C}" destId="{BCAA6448-9020-4118-AA7A-E730F3DB0BEA}" srcOrd="0" destOrd="0" presId="urn:microsoft.com/office/officeart/2005/8/layout/cycle3"/>
    <dgm:cxn modelId="{399A9C8A-97E9-49F9-9197-82DA8D1F5EEE}" type="presParOf" srcId="{39CD4A53-09BD-47CD-8BBE-2542BF482E9C}" destId="{6839B522-A228-4DED-936B-8C1922BD8B6F}" srcOrd="1" destOrd="0" presId="urn:microsoft.com/office/officeart/2005/8/layout/cycle3"/>
    <dgm:cxn modelId="{607023CE-28F1-4113-A1DC-2BC52D764A15}" type="presParOf" srcId="{39CD4A53-09BD-47CD-8BBE-2542BF482E9C}" destId="{79188845-3FC0-4C38-A761-DC67073EBA07}" srcOrd="2" destOrd="0" presId="urn:microsoft.com/office/officeart/2005/8/layout/cycle3"/>
    <dgm:cxn modelId="{DB549C7C-E3D9-4F24-BDE4-64D1F05D0F32}" type="presParOf" srcId="{39CD4A53-09BD-47CD-8BBE-2542BF482E9C}" destId="{647204A7-6EFD-46A0-829E-2D8C39138C16}" srcOrd="3" destOrd="0" presId="urn:microsoft.com/office/officeart/2005/8/layout/cycle3"/>
    <dgm:cxn modelId="{4A2DE517-F504-4D87-A947-90F5B3A8959C}" type="presParOf" srcId="{39CD4A53-09BD-47CD-8BBE-2542BF482E9C}" destId="{3118A535-AB40-4794-89C3-77B8ECF04245}" srcOrd="4" destOrd="0" presId="urn:microsoft.com/office/officeart/2005/8/layout/cycle3"/>
    <dgm:cxn modelId="{0FA63ACD-6074-49D2-AA0E-4A106B0A26EF}" type="presParOf" srcId="{39CD4A53-09BD-47CD-8BBE-2542BF482E9C}" destId="{35941B1D-5FEB-4C96-B6DE-025C805EC7A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9B522-A228-4DED-936B-8C1922BD8B6F}">
      <dsp:nvSpPr>
        <dsp:cNvPr id="0" name=""/>
        <dsp:cNvSpPr/>
      </dsp:nvSpPr>
      <dsp:spPr>
        <a:xfrm>
          <a:off x="1320397" y="-42233"/>
          <a:ext cx="6503204" cy="6503204"/>
        </a:xfrm>
        <a:prstGeom prst="circularArrow">
          <a:avLst>
            <a:gd name="adj1" fmla="val 5544"/>
            <a:gd name="adj2" fmla="val 330680"/>
            <a:gd name="adj3" fmla="val 13755641"/>
            <a:gd name="adj4" fmla="val 17398321"/>
            <a:gd name="adj5" fmla="val 5757"/>
          </a:avLst>
        </a:prstGeom>
        <a:gradFill rotWithShape="0">
          <a:gsLst>
            <a:gs pos="0">
              <a:schemeClr val="accent5">
                <a:tint val="55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55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55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CAA6448-9020-4118-AA7A-E730F3DB0BEA}">
      <dsp:nvSpPr>
        <dsp:cNvPr id="0" name=""/>
        <dsp:cNvSpPr/>
      </dsp:nvSpPr>
      <dsp:spPr>
        <a:xfrm>
          <a:off x="3036093" y="244"/>
          <a:ext cx="3071812" cy="1535906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Goal: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Awareness, Attendance &amp; Participation</a:t>
          </a:r>
        </a:p>
      </dsp:txBody>
      <dsp:txXfrm>
        <a:off x="3111070" y="75221"/>
        <a:ext cx="2921858" cy="1385952"/>
      </dsp:txXfrm>
    </dsp:sp>
    <dsp:sp modelId="{79188845-3FC0-4C38-A761-DC67073EBA07}">
      <dsp:nvSpPr>
        <dsp:cNvPr id="0" name=""/>
        <dsp:cNvSpPr/>
      </dsp:nvSpPr>
      <dsp:spPr>
        <a:xfrm>
          <a:off x="5673584" y="1916493"/>
          <a:ext cx="3071812" cy="1535906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221229"/>
                <a:satOff val="-20079"/>
                <a:lumOff val="20621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221229"/>
                <a:satOff val="-20079"/>
                <a:lumOff val="20621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221229"/>
                <a:satOff val="-20079"/>
                <a:lumOff val="206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Objectives: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Implement social media, create informational materials, increase attendance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748561" y="1991470"/>
        <a:ext cx="2921858" cy="1385952"/>
      </dsp:txXfrm>
    </dsp:sp>
    <dsp:sp modelId="{647204A7-6EFD-46A0-829E-2D8C39138C16}">
      <dsp:nvSpPr>
        <dsp:cNvPr id="0" name=""/>
        <dsp:cNvSpPr/>
      </dsp:nvSpPr>
      <dsp:spPr>
        <a:xfrm>
          <a:off x="4666152" y="5017049"/>
          <a:ext cx="3071812" cy="1535906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442459"/>
                <a:satOff val="-40158"/>
                <a:lumOff val="41242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442459"/>
                <a:satOff val="-40158"/>
                <a:lumOff val="41242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442459"/>
                <a:satOff val="-40158"/>
                <a:lumOff val="412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Key Publics: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Students, Tutors, Student-Athletes &amp; Teachers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4741129" y="5092026"/>
        <a:ext cx="2921858" cy="1385952"/>
      </dsp:txXfrm>
    </dsp:sp>
    <dsp:sp modelId="{3118A535-AB40-4794-89C3-77B8ECF04245}">
      <dsp:nvSpPr>
        <dsp:cNvPr id="0" name=""/>
        <dsp:cNvSpPr/>
      </dsp:nvSpPr>
      <dsp:spPr>
        <a:xfrm>
          <a:off x="1406035" y="5017049"/>
          <a:ext cx="3071812" cy="1535906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442459"/>
                <a:satOff val="-40158"/>
                <a:lumOff val="41242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442459"/>
                <a:satOff val="-40158"/>
                <a:lumOff val="41242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442459"/>
                <a:satOff val="-40158"/>
                <a:lumOff val="412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Strategies: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Social media marketing, marketing materials &amp; “Finals Countdown”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1481012" y="5092026"/>
        <a:ext cx="2921858" cy="1385952"/>
      </dsp:txXfrm>
    </dsp:sp>
    <dsp:sp modelId="{35941B1D-5FEB-4C96-B6DE-025C805EC7AD}">
      <dsp:nvSpPr>
        <dsp:cNvPr id="0" name=""/>
        <dsp:cNvSpPr/>
      </dsp:nvSpPr>
      <dsp:spPr>
        <a:xfrm>
          <a:off x="398603" y="1916493"/>
          <a:ext cx="3071812" cy="1535906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221229"/>
                <a:satOff val="-20079"/>
                <a:lumOff val="20621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221229"/>
                <a:satOff val="-20079"/>
                <a:lumOff val="20621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221229"/>
                <a:satOff val="-20079"/>
                <a:lumOff val="206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Tactics</a:t>
          </a:r>
          <a:r>
            <a:rPr lang="en-US" sz="1500" kern="1200" dirty="0" smtClean="0">
              <a:solidFill>
                <a:schemeClr val="tx1"/>
              </a:solidFill>
            </a:rPr>
            <a:t>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Social Media accounts, create publicity materials &amp; “Finals Countdown” promotional pieces and events 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473580" y="1991470"/>
        <a:ext cx="2921858" cy="1385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F419285-DEAA-41AB-A81F-7FA258573964}" type="datetimeFigureOut">
              <a:rPr lang="en-US" smtClean="0"/>
              <a:t>10/26/2014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E56E6CC-00B4-442A-8F74-3DB6162C3B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206" y="1600200"/>
            <a:ext cx="3277772" cy="35509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108902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SUPPLEMENTAL INSTRUCTION</a:t>
            </a:r>
            <a:endParaRPr lang="en-US" sz="4000" b="1" dirty="0"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91200"/>
            <a:ext cx="6400800" cy="381000"/>
          </a:xfrm>
        </p:spPr>
        <p:txBody>
          <a:bodyPr>
            <a:normAutofit fontScale="85000" lnSpcReduction="10000"/>
          </a:bodyPr>
          <a:lstStyle/>
          <a:p>
            <a:r>
              <a:rPr lang="en-US" sz="1600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Ashley Jewell, Bradon Fennell, McKenzie Cherrington, &amp; Preston Richards</a:t>
            </a:r>
            <a:endParaRPr lang="en-US" sz="1600" dirty="0"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04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003300"/>
                </a:solidFill>
              </a:rPr>
              <a:t>BUDGET</a:t>
            </a:r>
            <a:endParaRPr lang="en-US" b="1" dirty="0">
              <a:solidFill>
                <a:srgbClr val="0033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002577"/>
              </p:ext>
            </p:extLst>
          </p:nvPr>
        </p:nvGraphicFramePr>
        <p:xfrm>
          <a:off x="1219200" y="4114800"/>
          <a:ext cx="6705600" cy="1569826"/>
        </p:xfrm>
        <a:graphic>
          <a:graphicData uri="http://schemas.openxmlformats.org/drawingml/2006/table">
            <a:tbl>
              <a:tblPr firstRow="1" firstCol="1" bandRow="1"/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Brochures </a:t>
                      </a: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&amp; 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Fliers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SWAG</a:t>
                      </a:r>
                      <a:r>
                        <a:rPr lang="en-US" sz="14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&amp; T-Shirts</a:t>
                      </a:r>
                      <a:endParaRPr lang="en-U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Posters </a:t>
                      </a:r>
                      <a:endParaRPr lang="en-U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Food </a:t>
                      </a: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&amp; Candy</a:t>
                      </a:r>
                      <a:endParaRPr lang="en-U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$250</a:t>
                      </a:r>
                      <a:endParaRPr lang="en-U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$100</a:t>
                      </a:r>
                      <a:endParaRPr lang="en-U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09980" algn="r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    $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300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$750</a:t>
                      </a:r>
                      <a:endParaRPr lang="en-U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447800"/>
            <a:ext cx="4419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3300"/>
                </a:solidFill>
              </a:rPr>
              <a:t>$500-$1000 budget for the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33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3300"/>
                </a:solidFill>
              </a:rPr>
              <a:t>Use of on-campus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33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3300"/>
                </a:solidFill>
              </a:rPr>
              <a:t>Utilize low-cost </a:t>
            </a:r>
            <a:r>
              <a:rPr lang="en-US" sz="2000" dirty="0" smtClean="0">
                <a:solidFill>
                  <a:srgbClr val="003300"/>
                </a:solidFill>
              </a:rPr>
              <a:t>marketing ideas (i.e. social media and digital posters)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524000"/>
            <a:ext cx="1641856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41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186599"/>
              </p:ext>
            </p:extLst>
          </p:nvPr>
        </p:nvGraphicFramePr>
        <p:xfrm>
          <a:off x="0" y="152400"/>
          <a:ext cx="91440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535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b="1" dirty="0" smtClean="0">
                <a:solidFill>
                  <a:srgbClr val="003300"/>
                </a:solidFill>
              </a:rPr>
              <a:t>CURRENT SITUATION</a:t>
            </a:r>
            <a:endParaRPr lang="en-US" b="1" dirty="0">
              <a:solidFill>
                <a:srgbClr val="00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733800" cy="3810000"/>
          </a:xfrm>
        </p:spPr>
        <p:txBody>
          <a:bodyPr/>
          <a:lstStyle/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Students and faculty are relatively unaware of the program or its benefits</a:t>
            </a: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Opportunity to initiate a marketing plan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that will help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inform the key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targets</a:t>
            </a:r>
            <a:endParaRPr lang="en-US" dirty="0" smtClean="0">
              <a:solidFill>
                <a:srgbClr val="003300"/>
              </a:solidFill>
              <a:latin typeface="+mn-lt"/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590800"/>
            <a:ext cx="3467100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35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GOAL</a:t>
            </a:r>
            <a:endParaRPr lang="en-US" b="1" dirty="0"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3810000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Create </a:t>
            </a:r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awareness among students and faculty</a:t>
            </a: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Motivate students to attend study sessions</a:t>
            </a: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Encourage students to participate as SI Leaders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99" y="1495855"/>
            <a:ext cx="3124201" cy="20790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99" y="4114800"/>
            <a:ext cx="3124201" cy="208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92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834"/>
            <a:ext cx="8229600" cy="990600"/>
          </a:xfrm>
        </p:spPr>
        <p:txBody>
          <a:bodyPr/>
          <a:lstStyle/>
          <a:p>
            <a:r>
              <a:rPr lang="en-US" b="1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OBJECTIVES</a:t>
            </a:r>
            <a:endParaRPr lang="en-US" b="1" dirty="0"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Implement social media marketing strategy by Oct. </a:t>
            </a:r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31, 2014</a:t>
            </a: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Create all informational material by Nov. 10</a:t>
            </a:r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, 2014, </a:t>
            </a:r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to better market the program</a:t>
            </a: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Increase </a:t>
            </a:r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 SI study </a:t>
            </a:r>
            <a:r>
              <a:rPr lang="en-US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session participation by 25% during finals week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31" y="1877308"/>
            <a:ext cx="865892" cy="865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284" y="1858258"/>
            <a:ext cx="884942" cy="8849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467" y="1858258"/>
            <a:ext cx="884942" cy="8849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31" y="3580070"/>
            <a:ext cx="3435378" cy="227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83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KEY PUBLICS</a:t>
            </a:r>
            <a:endParaRPr lang="en-US" b="1" dirty="0"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38300"/>
            <a:ext cx="3929505" cy="37338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Current UVU students</a:t>
            </a:r>
          </a:p>
          <a:p>
            <a:pPr marL="0" indent="0">
              <a:buNone/>
            </a:pPr>
            <a:endParaRPr lang="en-US" sz="3000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sz="3000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Tutors</a:t>
            </a:r>
          </a:p>
          <a:p>
            <a:pPr marL="0" indent="0">
              <a:buNone/>
            </a:pPr>
            <a:endParaRPr lang="en-US" sz="3000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sz="3000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Student-Athletes</a:t>
            </a:r>
          </a:p>
          <a:p>
            <a:pPr marL="0" indent="0">
              <a:buNone/>
            </a:pPr>
            <a:endParaRPr lang="en-US" sz="3000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  <a:p>
            <a:r>
              <a:rPr lang="en-US" sz="3000" dirty="0" smtClean="0">
                <a:solidFill>
                  <a:srgbClr val="003300"/>
                </a:solidFill>
                <a:latin typeface="Palatino Linotype" panose="02040502050505030304" pitchFamily="18" charset="0"/>
              </a:rPr>
              <a:t>Current UVU teachers</a:t>
            </a: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352" y="1447800"/>
            <a:ext cx="2862705" cy="1905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352" y="3810000"/>
            <a:ext cx="4114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58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3300"/>
                </a:solidFill>
              </a:rPr>
              <a:t>STRATEGIES </a:t>
            </a:r>
            <a:endParaRPr lang="en-US" sz="4800" b="1" dirty="0">
              <a:solidFill>
                <a:srgbClr val="00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3300"/>
                </a:solidFill>
                <a:latin typeface="+mn-lt"/>
              </a:rPr>
              <a:t>Implement social media marketing strategy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endParaRPr lang="en-US" dirty="0">
              <a:solidFill>
                <a:srgbClr val="003300"/>
              </a:solidFill>
              <a:latin typeface="+mn-lt"/>
            </a:endParaRP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3300"/>
                </a:solidFill>
                <a:latin typeface="+mn-lt"/>
              </a:rPr>
              <a:t>Create informational material that will better inform key targets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endParaRPr lang="en-US" dirty="0" smtClean="0">
              <a:solidFill>
                <a:srgbClr val="003300"/>
              </a:solidFill>
              <a:latin typeface="+mn-lt"/>
            </a:endParaRP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3300"/>
                </a:solidFill>
                <a:latin typeface="+mn-lt"/>
              </a:rPr>
              <a:t>Initiate the “Finals Countdown” phase of the marketing plan, to increase student participation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003300"/>
              </a:solidFill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003300"/>
              </a:solidFill>
              <a:latin typeface="+mn-lt"/>
            </a:endParaRPr>
          </a:p>
          <a:p>
            <a:pPr marL="0" indent="0">
              <a:buNone/>
            </a:pPr>
            <a:endParaRPr lang="en-US" dirty="0">
              <a:solidFill>
                <a:srgbClr val="003300"/>
              </a:solidFill>
              <a:latin typeface="+mn-lt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038600"/>
            <a:ext cx="3611776" cy="2381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314" y="1371600"/>
            <a:ext cx="4044462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0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sz="6000" b="1" dirty="0" smtClean="0">
                <a:solidFill>
                  <a:srgbClr val="003300"/>
                </a:solidFill>
              </a:rPr>
              <a:t>Social Media Tactics</a:t>
            </a:r>
            <a:endParaRPr lang="en-US" sz="6000" b="1" dirty="0">
              <a:solidFill>
                <a:srgbClr val="0033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2057400"/>
            <a:ext cx="4041648" cy="3913632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03300"/>
                </a:solidFill>
                <a:latin typeface="+mn-lt"/>
              </a:rPr>
              <a:t>Establish Facebook, Twitter &amp; Instagram accounts</a:t>
            </a:r>
          </a:p>
          <a:p>
            <a:endParaRPr lang="en-US" sz="2600" dirty="0" smtClean="0">
              <a:solidFill>
                <a:srgbClr val="003300"/>
              </a:solidFill>
              <a:latin typeface="+mn-lt"/>
            </a:endParaRPr>
          </a:p>
          <a:p>
            <a:r>
              <a:rPr lang="en-US" sz="2600" dirty="0" smtClean="0">
                <a:solidFill>
                  <a:srgbClr val="003300"/>
                </a:solidFill>
                <a:latin typeface="+mn-lt"/>
              </a:rPr>
              <a:t>Provide links to social media profiles on UVU website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41648" cy="3913187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03300"/>
                </a:solidFill>
                <a:latin typeface="+mn-lt"/>
              </a:rPr>
              <a:t>Create profiles for all SI leaders </a:t>
            </a:r>
          </a:p>
          <a:p>
            <a:pPr marL="0" indent="0">
              <a:buNone/>
            </a:pPr>
            <a:endParaRPr lang="en-US" sz="2600" dirty="0" smtClean="0">
              <a:solidFill>
                <a:srgbClr val="003300"/>
              </a:solidFill>
              <a:latin typeface="+mn-lt"/>
            </a:endParaRPr>
          </a:p>
          <a:p>
            <a:r>
              <a:rPr lang="en-US" sz="2600" dirty="0" smtClean="0">
                <a:solidFill>
                  <a:srgbClr val="003300"/>
                </a:solidFill>
                <a:latin typeface="+mn-lt"/>
              </a:rPr>
              <a:t>Post content that coincides with SI program schedule, study sessions &amp; SI events</a:t>
            </a:r>
            <a:endParaRPr lang="en-US" sz="2600" dirty="0" smtClean="0">
              <a:solidFill>
                <a:srgbClr val="0033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697" y="5635262"/>
            <a:ext cx="1200150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31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Informational</a:t>
            </a:r>
            <a:r>
              <a:rPr lang="en-US" sz="4400" b="1" dirty="0" smtClean="0">
                <a:solidFill>
                  <a:srgbClr val="0033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Materials </a:t>
            </a:r>
            <a:r>
              <a:rPr lang="en-US" sz="44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Tactics</a:t>
            </a:r>
            <a:endParaRPr lang="en-US" sz="44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91163" y="1801368"/>
            <a:ext cx="4041648" cy="3913632"/>
          </a:xfrm>
        </p:spPr>
        <p:txBody>
          <a:bodyPr/>
          <a:lstStyle/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Meet with SI leaders &amp; staff to determine amounts of material necessary</a:t>
            </a:r>
          </a:p>
          <a:p>
            <a:pPr marL="0" indent="0">
              <a:buNone/>
            </a:pPr>
            <a:endParaRPr lang="en-US" dirty="0" smtClean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Create T-shirts for SI leaders to distinguish themselves as SI employees</a:t>
            </a:r>
            <a:endParaRPr lang="en-US" dirty="0">
              <a:solidFill>
                <a:srgbClr val="003300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83687" y="1790927"/>
            <a:ext cx="4041648" cy="3913187"/>
          </a:xfrm>
        </p:spPr>
        <p:txBody>
          <a:bodyPr/>
          <a:lstStyle/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Design posters, fliers, swag, etc. using on campus resources</a:t>
            </a:r>
          </a:p>
          <a:p>
            <a:endParaRPr lang="en-US" dirty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Create digital signage designs that will be featured around the campus</a:t>
            </a:r>
            <a:endParaRPr lang="en-US" dirty="0">
              <a:solidFill>
                <a:srgbClr val="0033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111" y="5410200"/>
            <a:ext cx="43434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3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943" y="4714875"/>
            <a:ext cx="2143125" cy="2143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3300"/>
                </a:solidFill>
              </a:rPr>
              <a:t>“Finals Countdown” Tactics</a:t>
            </a:r>
            <a:endParaRPr lang="en-US" sz="4800" b="1" dirty="0">
              <a:solidFill>
                <a:srgbClr val="0033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57200" y="1676400"/>
            <a:ext cx="4041648" cy="391363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Create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signs,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fliers &amp; posters specifically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promoting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the “Finals Countdown”</a:t>
            </a:r>
          </a:p>
          <a:p>
            <a:pPr marL="0" indent="0">
              <a:buNone/>
            </a:pPr>
            <a:endParaRPr lang="en-US" dirty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Correlate with faculty to help spread the word</a:t>
            </a:r>
          </a:p>
          <a:p>
            <a:endParaRPr lang="en-US" dirty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Feature the “Finals Countdown” on social media sites, UVU website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&amp; the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UVU review</a:t>
            </a:r>
            <a:endParaRPr lang="en-US" dirty="0">
              <a:solidFill>
                <a:srgbClr val="003300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48200" y="1524000"/>
            <a:ext cx="4041648" cy="3913187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Provide food at all group study sessions during the “Finals Countdown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”</a:t>
            </a:r>
          </a:p>
          <a:p>
            <a:pPr marL="0" indent="0">
              <a:buNone/>
            </a:pPr>
            <a:endParaRPr lang="en-US" dirty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Hand out fliers promoting the study sessions</a:t>
            </a:r>
          </a:p>
          <a:p>
            <a:pPr marL="0" indent="0">
              <a:buNone/>
            </a:pPr>
            <a:endParaRPr lang="en-US" dirty="0">
              <a:solidFill>
                <a:srgbClr val="003300"/>
              </a:solidFill>
              <a:latin typeface="+mn-lt"/>
            </a:endParaRPr>
          </a:p>
          <a:p>
            <a:r>
              <a:rPr lang="en-US" dirty="0" smtClean="0">
                <a:solidFill>
                  <a:srgbClr val="003300"/>
                </a:solidFill>
                <a:latin typeface="+mn-lt"/>
              </a:rPr>
              <a:t>Host trivia/game nights during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finals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 week &amp; give out </a:t>
            </a:r>
            <a:r>
              <a:rPr lang="en-US" dirty="0" smtClean="0">
                <a:solidFill>
                  <a:srgbClr val="003300"/>
                </a:solidFill>
                <a:latin typeface="+mn-lt"/>
              </a:rPr>
              <a:t>swag for prizes</a:t>
            </a:r>
            <a:endParaRPr lang="en-US" dirty="0">
              <a:solidFill>
                <a:srgbClr val="0033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89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244</TotalTime>
  <Words>413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Executive</vt:lpstr>
      <vt:lpstr>SUPPLEMENTAL INSTRUCTION</vt:lpstr>
      <vt:lpstr>CURRENT SITUATION</vt:lpstr>
      <vt:lpstr>GOAL</vt:lpstr>
      <vt:lpstr>OBJECTIVES</vt:lpstr>
      <vt:lpstr>KEY PUBLICS</vt:lpstr>
      <vt:lpstr>STRATEGIES </vt:lpstr>
      <vt:lpstr>Social Media Tactics</vt:lpstr>
      <vt:lpstr>Informational Materials Tactics</vt:lpstr>
      <vt:lpstr>“Finals Countdown” Tactics</vt:lpstr>
      <vt:lpstr>BUDGET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SUPPLEMENTAL INSTRUCTION</dc:title>
  <dc:creator>CC</dc:creator>
  <cp:lastModifiedBy>CC</cp:lastModifiedBy>
  <cp:revision>38</cp:revision>
  <dcterms:created xsi:type="dcterms:W3CDTF">2014-10-21T02:24:33Z</dcterms:created>
  <dcterms:modified xsi:type="dcterms:W3CDTF">2014-10-26T22:21:17Z</dcterms:modified>
</cp:coreProperties>
</file>