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8" r:id="rId4"/>
    <p:sldId id="263" r:id="rId5"/>
    <p:sldId id="257" r:id="rId6"/>
    <p:sldId id="262" r:id="rId7"/>
    <p:sldId id="270" r:id="rId8"/>
    <p:sldId id="259" r:id="rId9"/>
    <p:sldId id="260" r:id="rId10"/>
    <p:sldId id="264" r:id="rId11"/>
    <p:sldId id="267" r:id="rId12"/>
    <p:sldId id="266" r:id="rId13"/>
    <p:sldId id="269" r:id="rId14"/>
    <p:sldId id="268"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0" d="100"/>
          <a:sy n="80" d="100"/>
        </p:scale>
        <p:origin x="-8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E21D0A3F-C7B4-41F1-BEE0-17A71D3C2F78}" type="slidenum">
              <a:rPr lang="en-US" smtClean="0"/>
              <a:t>‹#›</a:t>
            </a:fld>
            <a:endParaRPr lang="en-US" dirty="0"/>
          </a:p>
        </p:txBody>
      </p:sp>
    </p:spTree>
    <p:extLst>
      <p:ext uri="{BB962C8B-B14F-4D97-AF65-F5344CB8AC3E}">
        <p14:creationId xmlns:p14="http://schemas.microsoft.com/office/powerpoint/2010/main" val="3362537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137748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2610673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1705748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ACAE2B0E-EEE9-4041-9EC4-DD9CAE9F10A2}" type="datetimeFigureOut">
              <a:rPr lang="en-US" smtClean="0"/>
              <a:t>12/9/2014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21D0A3F-C7B4-41F1-BEE0-17A71D3C2F78}" type="slidenum">
              <a:rPr lang="en-US" smtClean="0"/>
              <a:t>‹#›</a:t>
            </a:fld>
            <a:endParaRPr lang="en-US" dirty="0"/>
          </a:p>
        </p:txBody>
      </p:sp>
    </p:spTree>
    <p:extLst>
      <p:ext uri="{BB962C8B-B14F-4D97-AF65-F5344CB8AC3E}">
        <p14:creationId xmlns:p14="http://schemas.microsoft.com/office/powerpoint/2010/main" val="276434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283887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2859704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833241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826369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AE2B0E-EEE9-4041-9EC4-DD9CAE9F10A2}" type="datetimeFigureOut">
              <a:rPr lang="en-US" smtClean="0"/>
              <a:t>12/9/2014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64128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AE2B0E-EEE9-4041-9EC4-DD9CAE9F10A2}" type="datetimeFigureOut">
              <a:rPr lang="en-US" smtClean="0"/>
              <a:t>12/9/2014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21D0A3F-C7B4-41F1-BEE0-17A71D3C2F78}" type="slidenum">
              <a:rPr lang="en-US" smtClean="0"/>
              <a:t>‹#›</a:t>
            </a:fld>
            <a:endParaRPr lang="en-US" dirty="0"/>
          </a:p>
        </p:txBody>
      </p:sp>
    </p:spTree>
    <p:extLst>
      <p:ext uri="{BB962C8B-B14F-4D97-AF65-F5344CB8AC3E}">
        <p14:creationId xmlns:p14="http://schemas.microsoft.com/office/powerpoint/2010/main" val="2653248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CAE2B0E-EEE9-4041-9EC4-DD9CAE9F10A2}" type="datetimeFigureOut">
              <a:rPr lang="en-US" smtClean="0"/>
              <a:t>12/9/2014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E21D0A3F-C7B4-41F1-BEE0-17A71D3C2F78}" type="slidenum">
              <a:rPr lang="en-US" smtClean="0"/>
              <a:t>‹#›</a:t>
            </a:fld>
            <a:endParaRPr lang="en-US" dirty="0"/>
          </a:p>
        </p:txBody>
      </p:sp>
    </p:spTree>
    <p:extLst>
      <p:ext uri="{BB962C8B-B14F-4D97-AF65-F5344CB8AC3E}">
        <p14:creationId xmlns:p14="http://schemas.microsoft.com/office/powerpoint/2010/main" val="8705907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image" Target="../media/image27.jpg"/><Relationship Id="rId1" Type="http://schemas.openxmlformats.org/officeDocument/2006/relationships/slideLayout" Target="../slideLayouts/slideLayout4.xml"/><Relationship Id="rId4" Type="http://schemas.openxmlformats.org/officeDocument/2006/relationships/image" Target="../media/image29.jpg"/></Relationships>
</file>

<file path=ppt/slides/_rels/slide12.xml.rels><?xml version="1.0" encoding="UTF-8" standalone="yes"?>
<Relationships xmlns="http://schemas.openxmlformats.org/package/2006/relationships"><Relationship Id="rId3" Type="http://schemas.openxmlformats.org/officeDocument/2006/relationships/image" Target="../media/image31.jpg"/><Relationship Id="rId2" Type="http://schemas.openxmlformats.org/officeDocument/2006/relationships/image" Target="../media/image30.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vstg5c3c3g8"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image" Target="../media/image34.jpg"/><Relationship Id="rId1" Type="http://schemas.openxmlformats.org/officeDocument/2006/relationships/slideLayout" Target="../slideLayouts/slideLayout4.xml"/><Relationship Id="rId6" Type="http://schemas.openxmlformats.org/officeDocument/2006/relationships/image" Target="../media/image38.jpg"/><Relationship Id="rId5" Type="http://schemas.openxmlformats.org/officeDocument/2006/relationships/image" Target="../media/image37.jpg"/><Relationship Id="rId4" Type="http://schemas.openxmlformats.org/officeDocument/2006/relationships/image" Target="../media/image36.jp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2.xml"/><Relationship Id="rId4" Type="http://schemas.openxmlformats.org/officeDocument/2006/relationships/image" Target="../media/image16.jpg"/></Relationships>
</file>

<file path=ppt/slides/_rels/slide7.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4.xml"/><Relationship Id="rId5" Type="http://schemas.openxmlformats.org/officeDocument/2006/relationships/image" Target="../media/image21.jpg"/><Relationship Id="rId4" Type="http://schemas.openxmlformats.org/officeDocument/2006/relationships/image" Target="../media/image20.jpg"/></Relationships>
</file>

<file path=ppt/slides/_rels/slide9.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hyperlink" Target="https://www.youtube.com/watch?v=xoE8XlcDUI8" TargetMode="External"/><Relationship Id="rId1" Type="http://schemas.openxmlformats.org/officeDocument/2006/relationships/slideLayout" Target="../slideLayouts/slideLayout4.xml"/><Relationship Id="rId6" Type="http://schemas.openxmlformats.org/officeDocument/2006/relationships/image" Target="../media/image25.jpg"/><Relationship Id="rId5" Type="http://schemas.openxmlformats.org/officeDocument/2006/relationships/image" Target="../media/image24.jpg"/><Relationship Id="rId4" Type="http://schemas.openxmlformats.org/officeDocument/2006/relationships/image" Target="../media/image2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Social responsibility theory</a:t>
            </a:r>
            <a:endParaRPr lang="en-US" dirty="0"/>
          </a:p>
        </p:txBody>
      </p:sp>
      <p:sp>
        <p:nvSpPr>
          <p:cNvPr id="3" name="Subtitle 2"/>
          <p:cNvSpPr>
            <a:spLocks noGrp="1"/>
          </p:cNvSpPr>
          <p:nvPr>
            <p:ph type="subTitle" idx="1"/>
          </p:nvPr>
        </p:nvSpPr>
        <p:spPr>
          <a:xfrm>
            <a:off x="906163" y="4389120"/>
            <a:ext cx="8649730" cy="1069848"/>
          </a:xfrm>
        </p:spPr>
        <p:txBody>
          <a:bodyPr/>
          <a:lstStyle/>
          <a:p>
            <a:r>
              <a:rPr lang="en-US" dirty="0" smtClean="0"/>
              <a:t> Rob Horn, Bradon Fennell, Cody Pike, Tali Ngatuvai, &amp; Kevin Black</a:t>
            </a:r>
          </a:p>
        </p:txBody>
      </p:sp>
    </p:spTree>
    <p:extLst>
      <p:ext uri="{BB962C8B-B14F-4D97-AF65-F5344CB8AC3E}">
        <p14:creationId xmlns:p14="http://schemas.microsoft.com/office/powerpoint/2010/main" val="3888777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211" y="501107"/>
            <a:ext cx="10699880" cy="1609344"/>
          </a:xfrm>
        </p:spPr>
        <p:txBody>
          <a:bodyPr/>
          <a:lstStyle/>
          <a:p>
            <a:r>
              <a:rPr lang="en-US" dirty="0" smtClean="0"/>
              <a:t>HISTORY OF SRT IN THE CORPORATE WORLD</a:t>
            </a:r>
            <a:endParaRPr lang="en-US" dirty="0"/>
          </a:p>
        </p:txBody>
      </p:sp>
      <p:sp>
        <p:nvSpPr>
          <p:cNvPr id="5" name="Text Placeholder 4"/>
          <p:cNvSpPr>
            <a:spLocks noGrp="1"/>
          </p:cNvSpPr>
          <p:nvPr>
            <p:ph type="body" idx="1"/>
          </p:nvPr>
        </p:nvSpPr>
        <p:spPr/>
        <p:txBody>
          <a:bodyPr>
            <a:normAutofit/>
          </a:bodyPr>
          <a:lstStyle/>
          <a:p>
            <a:pPr algn="ctr"/>
            <a:r>
              <a:rPr lang="en-US" sz="2800" dirty="0" smtClean="0"/>
              <a:t>James Grunig</a:t>
            </a:r>
            <a:endParaRPr lang="en-US" sz="2800" dirty="0"/>
          </a:p>
        </p:txBody>
      </p:sp>
      <p:sp>
        <p:nvSpPr>
          <p:cNvPr id="3" name="Content Placeholder 2"/>
          <p:cNvSpPr>
            <a:spLocks noGrp="1"/>
          </p:cNvSpPr>
          <p:nvPr>
            <p:ph sz="half" idx="2"/>
          </p:nvPr>
        </p:nvSpPr>
        <p:spPr>
          <a:xfrm>
            <a:off x="1069848" y="2743200"/>
            <a:ext cx="4136466" cy="3756454"/>
          </a:xfrm>
        </p:spPr>
        <p:txBody>
          <a:bodyPr>
            <a:normAutofit fontScale="92500" lnSpcReduction="10000"/>
          </a:bodyPr>
          <a:lstStyle/>
          <a:p>
            <a:pPr fontAlgn="base"/>
            <a:r>
              <a:rPr lang="en-US" dirty="0"/>
              <a:t>At the very least, an organization should perform its basic task (Natural Binding)</a:t>
            </a:r>
          </a:p>
          <a:p>
            <a:pPr fontAlgn="base"/>
            <a:r>
              <a:rPr lang="en-US" dirty="0"/>
              <a:t>Take care of any potential consequences of its primary task, such as cleaning up pollution it has caused, or being a good employer, or responding to </a:t>
            </a:r>
            <a:r>
              <a:rPr lang="en-US" dirty="0" smtClean="0"/>
              <a:t>complaints </a:t>
            </a:r>
            <a:r>
              <a:rPr lang="en-US" dirty="0"/>
              <a:t>(Natural Binding)</a:t>
            </a:r>
          </a:p>
          <a:p>
            <a:pPr fontAlgn="base"/>
            <a:r>
              <a:rPr lang="en-US" dirty="0"/>
              <a:t>Organizations may move into the area of general societal concerns such as literacy, disease prevention, and </a:t>
            </a:r>
            <a:r>
              <a:rPr lang="en-US" dirty="0" smtClean="0"/>
              <a:t>hunger</a:t>
            </a:r>
            <a:endParaRPr lang="en-US" dirty="0"/>
          </a:p>
          <a:p>
            <a:endParaRPr lang="en-US" dirty="0"/>
          </a:p>
        </p:txBody>
      </p:sp>
      <p:sp>
        <p:nvSpPr>
          <p:cNvPr id="6" name="Text Placeholder 5"/>
          <p:cNvSpPr>
            <a:spLocks noGrp="1"/>
          </p:cNvSpPr>
          <p:nvPr>
            <p:ph type="body" sz="quarter" idx="3"/>
          </p:nvPr>
        </p:nvSpPr>
        <p:spPr/>
        <p:txBody>
          <a:bodyPr>
            <a:normAutofit/>
          </a:bodyPr>
          <a:lstStyle/>
          <a:p>
            <a:pPr algn="ctr"/>
            <a:r>
              <a:rPr lang="en-US" sz="2800" dirty="0" smtClean="0"/>
              <a:t>Milton Friedman</a:t>
            </a:r>
            <a:endParaRPr lang="en-US" sz="2800" dirty="0"/>
          </a:p>
        </p:txBody>
      </p:sp>
      <p:sp>
        <p:nvSpPr>
          <p:cNvPr id="4" name="Content Placeholder 3"/>
          <p:cNvSpPr>
            <a:spLocks noGrp="1"/>
          </p:cNvSpPr>
          <p:nvPr>
            <p:ph sz="quarter" idx="4"/>
          </p:nvPr>
        </p:nvSpPr>
        <p:spPr>
          <a:xfrm>
            <a:off x="6364224" y="2743200"/>
            <a:ext cx="4196684" cy="3291840"/>
          </a:xfrm>
        </p:spPr>
        <p:txBody>
          <a:bodyPr>
            <a:normAutofit/>
          </a:bodyPr>
          <a:lstStyle/>
          <a:p>
            <a:r>
              <a:rPr lang="en-US" dirty="0" smtClean="0"/>
              <a:t>“Social </a:t>
            </a:r>
            <a:r>
              <a:rPr lang="en-US" dirty="0"/>
              <a:t>responsibilities of business are notable for their analytical looseness and lack of rigor.”</a:t>
            </a:r>
          </a:p>
          <a:p>
            <a:r>
              <a:rPr lang="en-US" dirty="0"/>
              <a:t>B</a:t>
            </a:r>
            <a:r>
              <a:rPr lang="en-US" dirty="0" smtClean="0"/>
              <a:t>elieved </a:t>
            </a:r>
            <a:r>
              <a:rPr lang="en-US" dirty="0"/>
              <a:t>that only people could have social responsibilities. Businesses, by their very nature, </a:t>
            </a:r>
            <a:r>
              <a:rPr lang="en-US" dirty="0" smtClean="0"/>
              <a:t>cannot </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06314" y="5235949"/>
            <a:ext cx="1566617" cy="1318569"/>
          </a:xfrm>
          <a:prstGeom prst="rect">
            <a:avLst/>
          </a:prstGeom>
        </p:spPr>
      </p:pic>
    </p:spTree>
    <p:extLst>
      <p:ext uri="{BB962C8B-B14F-4D97-AF65-F5344CB8AC3E}">
        <p14:creationId xmlns:p14="http://schemas.microsoft.com/office/powerpoint/2010/main" val="8444113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SOCIAL RESPONSIBILITY  </a:t>
            </a:r>
            <a:endParaRPr lang="en-US" dirty="0"/>
          </a:p>
        </p:txBody>
      </p:sp>
      <p:sp>
        <p:nvSpPr>
          <p:cNvPr id="3" name="Content Placeholder 2"/>
          <p:cNvSpPr>
            <a:spLocks noGrp="1"/>
          </p:cNvSpPr>
          <p:nvPr>
            <p:ph sz="half" idx="1"/>
          </p:nvPr>
        </p:nvSpPr>
        <p:spPr>
          <a:xfrm>
            <a:off x="1069848" y="2194560"/>
            <a:ext cx="4235320" cy="3977640"/>
          </a:xfrm>
        </p:spPr>
        <p:txBody>
          <a:bodyPr/>
          <a:lstStyle/>
          <a:p>
            <a:r>
              <a:rPr lang="en-US" dirty="0"/>
              <a:t>Some investors use a company’s social responsibility - or lack thereof - as an investment criterion. </a:t>
            </a:r>
            <a:endParaRPr lang="en-US" dirty="0" smtClean="0"/>
          </a:p>
          <a:p>
            <a:pPr marL="0" indent="0">
              <a:buNone/>
            </a:pPr>
            <a:endParaRPr lang="en-US" dirty="0" smtClean="0"/>
          </a:p>
          <a:p>
            <a:r>
              <a:rPr lang="en-US" dirty="0"/>
              <a:t>“Corporate social responsibility ensures that companies and corporations accept the notion of being responsible to society beyond merely providing goods or services that benefit the public on a functional level.” </a:t>
            </a: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552742" y="4449744"/>
            <a:ext cx="3095625" cy="1476375"/>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0492" y="4359257"/>
            <a:ext cx="2762250" cy="1657350"/>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19796" y="2194394"/>
            <a:ext cx="3013890" cy="1703503"/>
          </a:xfrm>
          <a:prstGeom prst="rect">
            <a:avLst/>
          </a:prstGeom>
        </p:spPr>
      </p:pic>
    </p:spTree>
    <p:extLst>
      <p:ext uri="{BB962C8B-B14F-4D97-AF65-F5344CB8AC3E}">
        <p14:creationId xmlns:p14="http://schemas.microsoft.com/office/powerpoint/2010/main" val="25159933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746" y="484632"/>
            <a:ext cx="10617502" cy="1609344"/>
          </a:xfrm>
        </p:spPr>
        <p:txBody>
          <a:bodyPr/>
          <a:lstStyle/>
          <a:p>
            <a:r>
              <a:rPr lang="en-US" dirty="0" smtClean="0"/>
              <a:t>DISADVANTAGES OF SOCIAL RESPONSIBILITY</a:t>
            </a:r>
            <a:endParaRPr lang="en-US" dirty="0"/>
          </a:p>
        </p:txBody>
      </p:sp>
      <p:sp>
        <p:nvSpPr>
          <p:cNvPr id="3" name="Content Placeholder 2"/>
          <p:cNvSpPr>
            <a:spLocks noGrp="1"/>
          </p:cNvSpPr>
          <p:nvPr>
            <p:ph sz="half" idx="1"/>
          </p:nvPr>
        </p:nvSpPr>
        <p:spPr/>
        <p:txBody>
          <a:bodyPr/>
          <a:lstStyle/>
          <a:p>
            <a:pPr fontAlgn="base"/>
            <a:r>
              <a:rPr lang="en-US" dirty="0" smtClean="0"/>
              <a:t>Belief </a:t>
            </a:r>
            <a:r>
              <a:rPr lang="en-US" dirty="0"/>
              <a:t>that the actual responsibility of a business </a:t>
            </a:r>
            <a:r>
              <a:rPr lang="en-US" dirty="0" smtClean="0"/>
              <a:t>falls on its owners </a:t>
            </a:r>
            <a:r>
              <a:rPr lang="en-US" dirty="0"/>
              <a:t>and shareholders</a:t>
            </a:r>
          </a:p>
          <a:p>
            <a:pPr fontAlgn="base"/>
            <a:r>
              <a:rPr lang="en-US" dirty="0" smtClean="0"/>
              <a:t>Belief that </a:t>
            </a:r>
            <a:r>
              <a:rPr lang="en-US" dirty="0"/>
              <a:t>a business should be held accountable for all of their actions (past, present, future) that impact the environment and community</a:t>
            </a:r>
          </a:p>
          <a:p>
            <a:pPr fontAlgn="base"/>
            <a:r>
              <a:rPr lang="en-US" dirty="0"/>
              <a:t>P</a:t>
            </a:r>
            <a:r>
              <a:rPr lang="en-US" dirty="0" smtClean="0"/>
              <a:t>urpose </a:t>
            </a:r>
            <a:r>
              <a:rPr lang="en-US" dirty="0"/>
              <a:t>of business is to make a profit for the benefit of shareholders… doing anything outside of this purpose undermines this fundamental business </a:t>
            </a:r>
            <a:r>
              <a:rPr lang="en-US" dirty="0" smtClean="0"/>
              <a:t>principle</a:t>
            </a:r>
            <a:endParaRPr lang="en-US" dirty="0"/>
          </a:p>
          <a:p>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50209" y="1981406"/>
            <a:ext cx="3267477" cy="2047926"/>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0209" y="4183380"/>
            <a:ext cx="3267477" cy="1829787"/>
          </a:xfrm>
          <a:prstGeom prst="rect">
            <a:avLst/>
          </a:prstGeom>
        </p:spPr>
      </p:pic>
    </p:spTree>
    <p:extLst>
      <p:ext uri="{BB962C8B-B14F-4D97-AF65-F5344CB8AC3E}">
        <p14:creationId xmlns:p14="http://schemas.microsoft.com/office/powerpoint/2010/main" val="33091290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Disadvantages continued</a:t>
            </a:r>
            <a:endParaRPr lang="en-US" dirty="0"/>
          </a:p>
        </p:txBody>
      </p:sp>
      <p:sp>
        <p:nvSpPr>
          <p:cNvPr id="3" name="Content Placeholder 2"/>
          <p:cNvSpPr>
            <a:spLocks noGrp="1"/>
          </p:cNvSpPr>
          <p:nvPr>
            <p:ph sz="half" idx="1"/>
          </p:nvPr>
        </p:nvSpPr>
        <p:spPr>
          <a:xfrm>
            <a:off x="320206" y="2029803"/>
            <a:ext cx="3098498" cy="4412186"/>
          </a:xfrm>
        </p:spPr>
        <p:txBody>
          <a:bodyPr>
            <a:normAutofit/>
          </a:bodyPr>
          <a:lstStyle/>
          <a:p>
            <a:pPr fontAlgn="base"/>
            <a:r>
              <a:rPr lang="en-US" dirty="0"/>
              <a:t>Decision-making processes cause more issues within larger corporations than small businesses</a:t>
            </a:r>
          </a:p>
          <a:p>
            <a:pPr fontAlgn="base"/>
            <a:r>
              <a:rPr lang="en-US" dirty="0"/>
              <a:t>Cost to the company</a:t>
            </a:r>
          </a:p>
          <a:p>
            <a:pPr fontAlgn="base"/>
            <a:r>
              <a:rPr lang="en-US" dirty="0"/>
              <a:t>Enhanced scrutiny</a:t>
            </a:r>
          </a:p>
          <a:p>
            <a:pPr fontAlgn="base"/>
            <a:r>
              <a:rPr lang="en-US" dirty="0"/>
              <a:t>Philanthropy</a:t>
            </a:r>
          </a:p>
          <a:p>
            <a:pPr fontAlgn="base"/>
            <a:r>
              <a:rPr lang="en-US" dirty="0"/>
              <a:t>Walmart’s poor labor practices vs Costco’s employee benefit package </a:t>
            </a:r>
          </a:p>
          <a:p>
            <a:pPr marL="0" indent="0">
              <a:buNone/>
            </a:pPr>
            <a:endParaRPr lang="en-US" dirty="0"/>
          </a:p>
        </p:txBody>
      </p:sp>
      <p:pic>
        <p:nvPicPr>
          <p:cNvPr id="1026" name="Picture 2" descr="walmart.jpg"/>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3624650" y="2093976"/>
            <a:ext cx="1930701" cy="373343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almart vs costc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33698" y="2029803"/>
            <a:ext cx="5611496" cy="379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205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SOLUTIONS</a:t>
            </a:r>
            <a:endParaRPr lang="en-US" dirty="0"/>
          </a:p>
        </p:txBody>
      </p:sp>
      <p:sp>
        <p:nvSpPr>
          <p:cNvPr id="5" name="Text Placeholder 4"/>
          <p:cNvSpPr>
            <a:spLocks noGrp="1"/>
          </p:cNvSpPr>
          <p:nvPr>
            <p:ph type="body" idx="1"/>
          </p:nvPr>
        </p:nvSpPr>
        <p:spPr/>
        <p:txBody>
          <a:bodyPr>
            <a:normAutofit/>
          </a:bodyPr>
          <a:lstStyle/>
          <a:p>
            <a:pPr algn="ctr"/>
            <a:r>
              <a:rPr lang="en-US" sz="3200" dirty="0" smtClean="0"/>
              <a:t>Zena James</a:t>
            </a:r>
            <a:endParaRPr lang="en-US" sz="3200" dirty="0"/>
          </a:p>
        </p:txBody>
      </p:sp>
      <p:sp>
        <p:nvSpPr>
          <p:cNvPr id="3" name="Content Placeholder 2"/>
          <p:cNvSpPr>
            <a:spLocks noGrp="1"/>
          </p:cNvSpPr>
          <p:nvPr>
            <p:ph sz="half" idx="2"/>
          </p:nvPr>
        </p:nvSpPr>
        <p:spPr>
          <a:xfrm>
            <a:off x="1069848" y="2743200"/>
            <a:ext cx="3642195" cy="3291840"/>
          </a:xfrm>
        </p:spPr>
        <p:txBody>
          <a:bodyPr>
            <a:normAutofit fontScale="92500" lnSpcReduction="10000"/>
          </a:bodyPr>
          <a:lstStyle/>
          <a:p>
            <a:pPr lvl="1" fontAlgn="base"/>
            <a:r>
              <a:rPr lang="en-US" dirty="0" smtClean="0"/>
              <a:t>Help </a:t>
            </a:r>
            <a:r>
              <a:rPr lang="en-US" dirty="0"/>
              <a:t>the organization demonstrate its fundamental approach to </a:t>
            </a:r>
            <a:r>
              <a:rPr lang="en-US" dirty="0" smtClean="0"/>
              <a:t>CSR</a:t>
            </a:r>
          </a:p>
          <a:p>
            <a:pPr marL="274320" lvl="1" indent="0" fontAlgn="base">
              <a:buNone/>
            </a:pPr>
            <a:endParaRPr lang="en-US" dirty="0"/>
          </a:p>
          <a:p>
            <a:pPr lvl="1" fontAlgn="base"/>
            <a:r>
              <a:rPr lang="en-US" dirty="0"/>
              <a:t>Ensure that efforts are not misinterpreted </a:t>
            </a:r>
            <a:endParaRPr lang="en-US" dirty="0" smtClean="0"/>
          </a:p>
          <a:p>
            <a:pPr marL="274320" lvl="1" indent="0" fontAlgn="base">
              <a:buNone/>
            </a:pPr>
            <a:endParaRPr lang="en-US" dirty="0"/>
          </a:p>
          <a:p>
            <a:pPr lvl="1" fontAlgn="base"/>
            <a:r>
              <a:rPr lang="en-US" dirty="0"/>
              <a:t>Make sensible use of existing and external communications tools to substantiate the organization’s commitment </a:t>
            </a:r>
            <a:endParaRPr lang="en-US" dirty="0" smtClean="0"/>
          </a:p>
          <a:p>
            <a:pPr marL="274320" lvl="1" indent="0" fontAlgn="base">
              <a:buNone/>
            </a:pPr>
            <a:endParaRPr lang="en-US" dirty="0" smtClean="0"/>
          </a:p>
          <a:p>
            <a:pPr lvl="1" fontAlgn="base"/>
            <a:r>
              <a:rPr lang="en-US" dirty="0">
                <a:solidFill>
                  <a:srgbClr val="0070C0"/>
                </a:solidFill>
                <a:hlinkClick r:id="rId2"/>
              </a:rPr>
              <a:t>The Office </a:t>
            </a:r>
            <a:endParaRPr lang="en-US" dirty="0">
              <a:solidFill>
                <a:srgbClr val="0070C0"/>
              </a:solidFill>
            </a:endParaRPr>
          </a:p>
          <a:p>
            <a:pPr marL="274320" lvl="1" indent="0" fontAlgn="base">
              <a:buNone/>
            </a:pPr>
            <a:endParaRPr lang="en-US" dirty="0"/>
          </a:p>
          <a:p>
            <a:endParaRPr lang="en-US" dirty="0"/>
          </a:p>
        </p:txBody>
      </p:sp>
      <p:sp>
        <p:nvSpPr>
          <p:cNvPr id="6" name="Text Placeholder 5"/>
          <p:cNvSpPr>
            <a:spLocks noGrp="1"/>
          </p:cNvSpPr>
          <p:nvPr>
            <p:ph type="body" sz="quarter" idx="3"/>
          </p:nvPr>
        </p:nvSpPr>
        <p:spPr>
          <a:xfrm>
            <a:off x="6364224" y="2048256"/>
            <a:ext cx="5514738" cy="640080"/>
          </a:xfrm>
        </p:spPr>
        <p:txBody>
          <a:bodyPr/>
          <a:lstStyle/>
          <a:p>
            <a:r>
              <a:rPr lang="en-US" dirty="0"/>
              <a:t>5 Ways to Create a Socially Responsible &amp; Profitable Company</a:t>
            </a:r>
          </a:p>
        </p:txBody>
      </p:sp>
      <p:sp>
        <p:nvSpPr>
          <p:cNvPr id="7" name="Content Placeholder 6"/>
          <p:cNvSpPr>
            <a:spLocks noGrp="1"/>
          </p:cNvSpPr>
          <p:nvPr>
            <p:ph sz="quarter" idx="4"/>
          </p:nvPr>
        </p:nvSpPr>
        <p:spPr>
          <a:xfrm>
            <a:off x="6364224" y="2743200"/>
            <a:ext cx="3241095" cy="3291840"/>
          </a:xfrm>
        </p:spPr>
        <p:txBody>
          <a:bodyPr/>
          <a:lstStyle/>
          <a:p>
            <a:pPr fontAlgn="base"/>
            <a:r>
              <a:rPr lang="en-US" dirty="0"/>
              <a:t>BOGO: Buy-One-Give-One</a:t>
            </a:r>
          </a:p>
          <a:p>
            <a:pPr fontAlgn="base"/>
            <a:r>
              <a:rPr lang="en-US" dirty="0"/>
              <a:t>Portion of Profits Donated</a:t>
            </a:r>
          </a:p>
          <a:p>
            <a:pPr fontAlgn="base"/>
            <a:r>
              <a:rPr lang="en-US" dirty="0"/>
              <a:t>Transparency and Call-to-Action</a:t>
            </a:r>
          </a:p>
          <a:p>
            <a:pPr fontAlgn="base"/>
            <a:r>
              <a:rPr lang="en-US" dirty="0"/>
              <a:t>Employee Volunteerism</a:t>
            </a:r>
          </a:p>
          <a:p>
            <a:pPr fontAlgn="base"/>
            <a:r>
              <a:rPr lang="en-US" dirty="0"/>
              <a:t>Employee Incentives</a:t>
            </a:r>
          </a:p>
          <a:p>
            <a:endParaRPr lang="en-US" dirty="0"/>
          </a:p>
        </p:txBody>
      </p:sp>
    </p:spTree>
    <p:extLst>
      <p:ext uri="{BB962C8B-B14F-4D97-AF65-F5344CB8AC3E}">
        <p14:creationId xmlns:p14="http://schemas.microsoft.com/office/powerpoint/2010/main" val="3366789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Case Study #2</a:t>
            </a:r>
            <a:endParaRPr lang="en-US" dirty="0"/>
          </a:p>
        </p:txBody>
      </p:sp>
      <p:sp>
        <p:nvSpPr>
          <p:cNvPr id="3" name="Content Placeholder 2"/>
          <p:cNvSpPr>
            <a:spLocks noGrp="1"/>
          </p:cNvSpPr>
          <p:nvPr>
            <p:ph sz="half" idx="1"/>
          </p:nvPr>
        </p:nvSpPr>
        <p:spPr>
          <a:xfrm>
            <a:off x="1069848" y="2194561"/>
            <a:ext cx="4754880" cy="3977640"/>
          </a:xfrm>
        </p:spPr>
        <p:txBody>
          <a:bodyPr/>
          <a:lstStyle/>
          <a:p>
            <a:r>
              <a:rPr lang="en-US" dirty="0" smtClean="0"/>
              <a:t>April 2010, explosion on BP oil rig, Deepwater Horizon</a:t>
            </a:r>
          </a:p>
          <a:p>
            <a:r>
              <a:rPr lang="en-US" dirty="0" smtClean="0"/>
              <a:t>11 people were killed and oil began leaking from ship (5,000-100,00 barrels per day)</a:t>
            </a:r>
          </a:p>
          <a:p>
            <a:r>
              <a:rPr lang="en-US" dirty="0" smtClean="0"/>
              <a:t>BP’s CEO initially said the spill was “very modest” and “relatively tiny”</a:t>
            </a:r>
          </a:p>
          <a:p>
            <a:r>
              <a:rPr lang="en-US" dirty="0" smtClean="0"/>
              <a:t>Later changed his tone and called the spill an “environmental catastrophe”</a:t>
            </a:r>
          </a:p>
          <a:p>
            <a:r>
              <a:rPr lang="en-US" dirty="0" smtClean="0"/>
              <a:t>BP shares fell 30% during the spill and aftermath of the spill </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190027" y="2194560"/>
            <a:ext cx="2466975" cy="1847850"/>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90027" y="4042410"/>
            <a:ext cx="2466975" cy="173355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7003" y="2194561"/>
            <a:ext cx="2471246" cy="184785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57002" y="4042408"/>
            <a:ext cx="2471246" cy="1733551"/>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15876" y="166240"/>
            <a:ext cx="1299390" cy="1725856"/>
          </a:xfrm>
          <a:prstGeom prst="rect">
            <a:avLst/>
          </a:prstGeom>
        </p:spPr>
      </p:pic>
    </p:spTree>
    <p:extLst>
      <p:ext uri="{BB962C8B-B14F-4D97-AF65-F5344CB8AC3E}">
        <p14:creationId xmlns:p14="http://schemas.microsoft.com/office/powerpoint/2010/main" val="39492552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84632"/>
            <a:ext cx="12192000" cy="1609344"/>
          </a:xfrm>
        </p:spPr>
        <p:txBody>
          <a:bodyPr/>
          <a:lstStyle/>
          <a:p>
            <a:pPr algn="ctr"/>
            <a:r>
              <a:rPr lang="en-US" dirty="0" smtClean="0"/>
              <a:t>Definition of social responsibility theory</a:t>
            </a:r>
            <a:endParaRPr lang="en-US" dirty="0"/>
          </a:p>
        </p:txBody>
      </p:sp>
      <p:sp>
        <p:nvSpPr>
          <p:cNvPr id="3" name="Content Placeholder 2"/>
          <p:cNvSpPr>
            <a:spLocks noGrp="1"/>
          </p:cNvSpPr>
          <p:nvPr>
            <p:ph idx="1"/>
          </p:nvPr>
        </p:nvSpPr>
        <p:spPr>
          <a:xfrm>
            <a:off x="1069848" y="2121408"/>
            <a:ext cx="3180876" cy="4050792"/>
          </a:xfrm>
        </p:spPr>
        <p:txBody>
          <a:bodyPr>
            <a:normAutofit/>
          </a:bodyPr>
          <a:lstStyle/>
          <a:p>
            <a:r>
              <a:rPr lang="en-US" sz="2200" dirty="0" smtClean="0"/>
              <a:t>Social responsibility- an ethical framework which suggests than an entity, be it an organization or individual, has an obligation to act for the benefit of society at large</a:t>
            </a:r>
            <a:endParaRPr lang="en-US" sz="2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3800" y="2129767"/>
            <a:ext cx="2381379" cy="237079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5691" y="2129767"/>
            <a:ext cx="2373141" cy="2373141"/>
          </a:xfrm>
          <a:prstGeom prst="rect">
            <a:avLst/>
          </a:prstGeom>
        </p:spPr>
      </p:pic>
    </p:spTree>
    <p:extLst>
      <p:ext uri="{BB962C8B-B14F-4D97-AF65-F5344CB8AC3E}">
        <p14:creationId xmlns:p14="http://schemas.microsoft.com/office/powerpoint/2010/main" val="4272497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659" y="484632"/>
            <a:ext cx="11771871" cy="1609344"/>
          </a:xfrm>
        </p:spPr>
        <p:txBody>
          <a:bodyPr>
            <a:noAutofit/>
          </a:bodyPr>
          <a:lstStyle/>
          <a:p>
            <a:r>
              <a:rPr lang="en-US" sz="4400" dirty="0" smtClean="0"/>
              <a:t>The beginning of social responsibility in the media </a:t>
            </a:r>
            <a:endParaRPr lang="en-US" sz="4400" dirty="0"/>
          </a:p>
        </p:txBody>
      </p:sp>
      <p:sp>
        <p:nvSpPr>
          <p:cNvPr id="5" name="Text Placeholder 4"/>
          <p:cNvSpPr>
            <a:spLocks noGrp="1"/>
          </p:cNvSpPr>
          <p:nvPr>
            <p:ph type="body" idx="1"/>
          </p:nvPr>
        </p:nvSpPr>
        <p:spPr>
          <a:xfrm>
            <a:off x="338383" y="2039968"/>
            <a:ext cx="5319396" cy="640080"/>
          </a:xfrm>
        </p:spPr>
        <p:txBody>
          <a:bodyPr>
            <a:noAutofit/>
          </a:bodyPr>
          <a:lstStyle/>
          <a:p>
            <a:r>
              <a:rPr lang="en-US" sz="3000" dirty="0" smtClean="0"/>
              <a:t>Hutchins Commission 1947</a:t>
            </a:r>
            <a:endParaRPr lang="en-US" sz="3000" dirty="0"/>
          </a:p>
        </p:txBody>
      </p:sp>
      <p:sp>
        <p:nvSpPr>
          <p:cNvPr id="3" name="Content Placeholder 2"/>
          <p:cNvSpPr>
            <a:spLocks noGrp="1"/>
          </p:cNvSpPr>
          <p:nvPr>
            <p:ph sz="half" idx="2"/>
          </p:nvPr>
        </p:nvSpPr>
        <p:spPr>
          <a:xfrm>
            <a:off x="1066800" y="2891481"/>
            <a:ext cx="4015946" cy="3291840"/>
          </a:xfrm>
        </p:spPr>
        <p:txBody>
          <a:bodyPr>
            <a:normAutofit/>
          </a:bodyPr>
          <a:lstStyle/>
          <a:p>
            <a:r>
              <a:rPr lang="en-US" sz="2200" dirty="0" smtClean="0"/>
              <a:t>Discussed proper function of the media in a modern democracy</a:t>
            </a:r>
          </a:p>
          <a:p>
            <a:r>
              <a:rPr lang="en-US" sz="2200" dirty="0" smtClean="0"/>
              <a:t>The press plays large role in the development and stability of a society</a:t>
            </a:r>
          </a:p>
          <a:p>
            <a:r>
              <a:rPr lang="en-US" sz="2200" dirty="0" smtClean="0"/>
              <a:t>Social responsibility needed to be imposed on the mass media</a:t>
            </a:r>
          </a:p>
          <a:p>
            <a:pPr marL="0" indent="0">
              <a:buNone/>
            </a:pPr>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7779" y="2951797"/>
            <a:ext cx="1752600" cy="2600325"/>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71526" y="3266121"/>
            <a:ext cx="3501609" cy="1971675"/>
          </a:xfrm>
          <a:prstGeom prst="rect">
            <a:avLst/>
          </a:prstGeom>
        </p:spPr>
      </p:pic>
    </p:spTree>
    <p:extLst>
      <p:ext uri="{BB962C8B-B14F-4D97-AF65-F5344CB8AC3E}">
        <p14:creationId xmlns:p14="http://schemas.microsoft.com/office/powerpoint/2010/main" val="41626676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84632"/>
            <a:ext cx="12192000" cy="1609344"/>
          </a:xfrm>
        </p:spPr>
        <p:txBody>
          <a:bodyPr/>
          <a:lstStyle/>
          <a:p>
            <a:pPr algn="ctr"/>
            <a:r>
              <a:rPr lang="en-US" dirty="0" smtClean="0"/>
              <a:t>Outcomes from the Hutchins commission </a:t>
            </a:r>
            <a:endParaRPr lang="en-US" dirty="0"/>
          </a:p>
        </p:txBody>
      </p:sp>
      <p:sp>
        <p:nvSpPr>
          <p:cNvPr id="3" name="Content Placeholder 2"/>
          <p:cNvSpPr>
            <a:spLocks noGrp="1"/>
          </p:cNvSpPr>
          <p:nvPr>
            <p:ph idx="1"/>
          </p:nvPr>
        </p:nvSpPr>
        <p:spPr>
          <a:xfrm>
            <a:off x="1069848" y="2121408"/>
            <a:ext cx="3798714" cy="4050792"/>
          </a:xfrm>
        </p:spPr>
        <p:txBody>
          <a:bodyPr>
            <a:normAutofit/>
          </a:bodyPr>
          <a:lstStyle/>
          <a:p>
            <a:r>
              <a:rPr lang="en-US" sz="2200" dirty="0"/>
              <a:t>Press has the moral obligation to consider the overall needs of </a:t>
            </a:r>
            <a:r>
              <a:rPr lang="en-US" sz="2200" dirty="0" smtClean="0"/>
              <a:t>society</a:t>
            </a:r>
            <a:endParaRPr lang="en-US" sz="2200" dirty="0"/>
          </a:p>
          <a:p>
            <a:r>
              <a:rPr lang="en-US" sz="2200" dirty="0"/>
              <a:t>Journalistic decisions should be made in order to produce the greatest </a:t>
            </a:r>
            <a:r>
              <a:rPr lang="en-US" sz="2200" dirty="0" smtClean="0"/>
              <a:t>good</a:t>
            </a:r>
            <a:endParaRPr lang="en-US" sz="2200" dirty="0"/>
          </a:p>
          <a:p>
            <a:r>
              <a:rPr lang="en-US" sz="2200" dirty="0"/>
              <a:t>Media should provide citizens with the information needed to govern themselves</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8826" y="2121408"/>
            <a:ext cx="2124075" cy="215265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0957" y="4724400"/>
            <a:ext cx="3162300" cy="144780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79847" y="2426208"/>
            <a:ext cx="2466975" cy="1847850"/>
          </a:xfrm>
          <a:prstGeom prst="rect">
            <a:avLst/>
          </a:prstGeom>
        </p:spPr>
      </p:pic>
    </p:spTree>
    <p:extLst>
      <p:ext uri="{BB962C8B-B14F-4D97-AF65-F5344CB8AC3E}">
        <p14:creationId xmlns:p14="http://schemas.microsoft.com/office/powerpoint/2010/main" val="3255930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84632"/>
            <a:ext cx="12192000" cy="1609344"/>
          </a:xfrm>
        </p:spPr>
        <p:txBody>
          <a:bodyPr/>
          <a:lstStyle/>
          <a:p>
            <a:pPr algn="ctr"/>
            <a:r>
              <a:rPr lang="en-US" dirty="0" smtClean="0"/>
              <a:t>What is the Media’s social responsibility?</a:t>
            </a:r>
            <a:endParaRPr lang="en-US" dirty="0"/>
          </a:p>
        </p:txBody>
      </p:sp>
      <p:sp>
        <p:nvSpPr>
          <p:cNvPr id="5" name="Text Placeholder 4"/>
          <p:cNvSpPr>
            <a:spLocks noGrp="1"/>
          </p:cNvSpPr>
          <p:nvPr>
            <p:ph type="body" idx="1"/>
          </p:nvPr>
        </p:nvSpPr>
        <p:spPr/>
        <p:txBody>
          <a:bodyPr>
            <a:normAutofit/>
          </a:bodyPr>
          <a:lstStyle/>
          <a:p>
            <a:r>
              <a:rPr lang="en-US" sz="2800" dirty="0" smtClean="0"/>
              <a:t>Duties of the Media </a:t>
            </a:r>
            <a:endParaRPr lang="en-US" sz="2800" dirty="0"/>
          </a:p>
        </p:txBody>
      </p:sp>
      <p:sp>
        <p:nvSpPr>
          <p:cNvPr id="6" name="Content Placeholder 5"/>
          <p:cNvSpPr>
            <a:spLocks noGrp="1"/>
          </p:cNvSpPr>
          <p:nvPr>
            <p:ph sz="half" idx="2"/>
          </p:nvPr>
        </p:nvSpPr>
        <p:spPr/>
        <p:txBody>
          <a:bodyPr/>
          <a:lstStyle/>
          <a:p>
            <a:r>
              <a:rPr lang="en-US" dirty="0" smtClean="0"/>
              <a:t>Tell the truth</a:t>
            </a:r>
          </a:p>
          <a:p>
            <a:r>
              <a:rPr lang="en-US" dirty="0" smtClean="0"/>
              <a:t>Avoidance of harm toward their constituents</a:t>
            </a:r>
          </a:p>
          <a:p>
            <a:r>
              <a:rPr lang="en-US" dirty="0" smtClean="0"/>
              <a:t>Credibility</a:t>
            </a:r>
          </a:p>
          <a:p>
            <a:r>
              <a:rPr lang="en-US" dirty="0" smtClean="0"/>
              <a:t>Provide information to public which allows individuals to fulfill their roles as citizens  </a:t>
            </a:r>
          </a:p>
          <a:p>
            <a:r>
              <a:rPr lang="en-US" dirty="0" smtClean="0"/>
              <a:t>Provide information that both informs and entertains</a:t>
            </a:r>
          </a:p>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3481" y="4389120"/>
            <a:ext cx="2372498" cy="2308242"/>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6604" y="1787193"/>
            <a:ext cx="2499668" cy="2601927"/>
          </a:xfrm>
          <a:prstGeom prst="rect">
            <a:avLst/>
          </a:prstGeom>
        </p:spPr>
      </p:pic>
    </p:spTree>
    <p:extLst>
      <p:ext uri="{BB962C8B-B14F-4D97-AF65-F5344CB8AC3E}">
        <p14:creationId xmlns:p14="http://schemas.microsoft.com/office/powerpoint/2010/main" val="13506977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Duties continued </a:t>
            </a:r>
            <a:endParaRPr lang="en-US" dirty="0"/>
          </a:p>
        </p:txBody>
      </p:sp>
      <p:sp>
        <p:nvSpPr>
          <p:cNvPr id="3" name="Content Placeholder 2"/>
          <p:cNvSpPr>
            <a:spLocks noGrp="1"/>
          </p:cNvSpPr>
          <p:nvPr>
            <p:ph idx="1"/>
          </p:nvPr>
        </p:nvSpPr>
        <p:spPr>
          <a:xfrm>
            <a:off x="1069848" y="1837038"/>
            <a:ext cx="4284747" cy="4335162"/>
          </a:xfrm>
        </p:spPr>
        <p:txBody>
          <a:bodyPr>
            <a:normAutofit/>
          </a:bodyPr>
          <a:lstStyle/>
          <a:p>
            <a:r>
              <a:rPr lang="en-US" dirty="0" smtClean="0"/>
              <a:t>Become actively involved in the community </a:t>
            </a:r>
          </a:p>
          <a:p>
            <a:r>
              <a:rPr lang="en-US" dirty="0" smtClean="0"/>
              <a:t>Contribute to society as a whole</a:t>
            </a:r>
          </a:p>
          <a:p>
            <a:r>
              <a:rPr lang="en-US" dirty="0" smtClean="0"/>
              <a:t>Recognize the nature of their claims</a:t>
            </a:r>
          </a:p>
          <a:p>
            <a:r>
              <a:rPr lang="en-US" dirty="0" smtClean="0"/>
              <a:t>Work to improve life within their social realm</a:t>
            </a:r>
          </a:p>
          <a:p>
            <a:r>
              <a:rPr lang="en-US" dirty="0" smtClean="0"/>
              <a:t>Promote understanding among all publics</a:t>
            </a:r>
          </a:p>
          <a:p>
            <a:r>
              <a:rPr lang="en-US" dirty="0" smtClean="0"/>
              <a:t>Inform the public on matters that they would otherwise have little knowledge</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06750" y="4344307"/>
            <a:ext cx="2143125" cy="2133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06749" y="1670222"/>
            <a:ext cx="2143125" cy="2133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52261" y="2703684"/>
            <a:ext cx="2076450" cy="2200275"/>
          </a:xfrm>
          <a:prstGeom prst="rect">
            <a:avLst/>
          </a:prstGeom>
        </p:spPr>
      </p:pic>
    </p:spTree>
    <p:extLst>
      <p:ext uri="{BB962C8B-B14F-4D97-AF65-F5344CB8AC3E}">
        <p14:creationId xmlns:p14="http://schemas.microsoft.com/office/powerpoint/2010/main" val="666737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srt in the media</a:t>
            </a:r>
            <a:endParaRPr lang="en-US" dirty="0"/>
          </a:p>
        </p:txBody>
      </p:sp>
      <p:sp>
        <p:nvSpPr>
          <p:cNvPr id="3" name="Content Placeholder 2"/>
          <p:cNvSpPr>
            <a:spLocks noGrp="1"/>
          </p:cNvSpPr>
          <p:nvPr>
            <p:ph sz="half" idx="1"/>
          </p:nvPr>
        </p:nvSpPr>
        <p:spPr>
          <a:xfrm>
            <a:off x="1069848" y="2194560"/>
            <a:ext cx="4464053" cy="3977640"/>
          </a:xfrm>
        </p:spPr>
        <p:txBody>
          <a:bodyPr/>
          <a:lstStyle/>
          <a:p>
            <a:r>
              <a:rPr lang="en-US" dirty="0" smtClean="0"/>
              <a:t>The media today is not constituted the same way as the country’s founders envisioned</a:t>
            </a:r>
          </a:p>
          <a:p>
            <a:r>
              <a:rPr lang="en-US" dirty="0" smtClean="0"/>
              <a:t>Media don’t always make decisions based on the public’s interest</a:t>
            </a:r>
          </a:p>
          <a:p>
            <a:r>
              <a:rPr lang="en-US" dirty="0" smtClean="0"/>
              <a:t>Are entertainment segments filled with the public’s interest in mind?</a:t>
            </a:r>
          </a:p>
          <a:p>
            <a:r>
              <a:rPr lang="en-US" dirty="0" smtClean="0"/>
              <a:t>Media must also earn money and cannot always base decisions on the interest of the public</a:t>
            </a:r>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019497" y="2125683"/>
            <a:ext cx="5043541" cy="3811979"/>
          </a:xfrm>
        </p:spPr>
      </p:pic>
    </p:spTree>
    <p:extLst>
      <p:ext uri="{BB962C8B-B14F-4D97-AF65-F5344CB8AC3E}">
        <p14:creationId xmlns:p14="http://schemas.microsoft.com/office/powerpoint/2010/main" val="28803579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CASE study #1</a:t>
            </a:r>
            <a:endParaRPr lang="en-US" dirty="0"/>
          </a:p>
        </p:txBody>
      </p:sp>
      <p:sp>
        <p:nvSpPr>
          <p:cNvPr id="3" name="Content Placeholder 2"/>
          <p:cNvSpPr>
            <a:spLocks noGrp="1"/>
          </p:cNvSpPr>
          <p:nvPr>
            <p:ph sz="half" idx="1"/>
          </p:nvPr>
        </p:nvSpPr>
        <p:spPr/>
        <p:txBody>
          <a:bodyPr/>
          <a:lstStyle/>
          <a:p>
            <a:r>
              <a:rPr lang="en-US" dirty="0" smtClean="0"/>
              <a:t>2014, rumors surfaced regarding NCAA investigation at BYU</a:t>
            </a:r>
          </a:p>
          <a:p>
            <a:r>
              <a:rPr lang="en-US" dirty="0" smtClean="0"/>
              <a:t>1280 radio hosts began speculating the seriousness of the investigation</a:t>
            </a:r>
          </a:p>
          <a:p>
            <a:r>
              <a:rPr lang="en-US" dirty="0" smtClean="0"/>
              <a:t>1280 reported that players received illegal benefits such as money, cars, “sex house”, etc. </a:t>
            </a:r>
          </a:p>
          <a:p>
            <a:r>
              <a:rPr lang="en-US" dirty="0" smtClean="0"/>
              <a:t>Reported that BYU would have a one year ban from collegiate athletics</a:t>
            </a:r>
          </a:p>
          <a:p>
            <a:r>
              <a:rPr lang="en-US" dirty="0" smtClean="0"/>
              <a:t>Rival news station, 1320, took a “wait-and-see” approach</a:t>
            </a:r>
          </a:p>
          <a:p>
            <a:endParaRPr lang="en-US" dirty="0" smtClean="0"/>
          </a:p>
          <a:p>
            <a:endParaRPr lang="en-US"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632775" y="660654"/>
            <a:ext cx="3629025" cy="1257300"/>
          </a:xfr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61729" y="4188786"/>
            <a:ext cx="2286000" cy="1514475"/>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16274" y="4183380"/>
            <a:ext cx="2364259" cy="1519881"/>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1403" y="2108612"/>
            <a:ext cx="2667000" cy="1714500"/>
          </a:xfrm>
          <a:prstGeom prst="rect">
            <a:avLst/>
          </a:prstGeom>
        </p:spPr>
      </p:pic>
    </p:spTree>
    <p:extLst>
      <p:ext uri="{BB962C8B-B14F-4D97-AF65-F5344CB8AC3E}">
        <p14:creationId xmlns:p14="http://schemas.microsoft.com/office/powerpoint/2010/main" val="4905319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568" y="163999"/>
            <a:ext cx="12068432" cy="1609344"/>
          </a:xfrm>
        </p:spPr>
        <p:txBody>
          <a:bodyPr/>
          <a:lstStyle/>
          <a:p>
            <a:r>
              <a:rPr lang="en-US" dirty="0" smtClean="0"/>
              <a:t>Social Responsibility in the corporate world</a:t>
            </a:r>
            <a:endParaRPr lang="en-US" dirty="0"/>
          </a:p>
        </p:txBody>
      </p:sp>
      <p:sp>
        <p:nvSpPr>
          <p:cNvPr id="3" name="Content Placeholder 2"/>
          <p:cNvSpPr>
            <a:spLocks noGrp="1"/>
          </p:cNvSpPr>
          <p:nvPr>
            <p:ph sz="half" idx="1"/>
          </p:nvPr>
        </p:nvSpPr>
        <p:spPr>
          <a:xfrm>
            <a:off x="5375044" y="1838301"/>
            <a:ext cx="4754880" cy="3977640"/>
          </a:xfrm>
        </p:spPr>
        <p:txBody>
          <a:bodyPr>
            <a:normAutofit/>
          </a:bodyPr>
          <a:lstStyle/>
          <a:p>
            <a:r>
              <a:rPr lang="en-US" sz="2200" dirty="0" smtClean="0">
                <a:hlinkClick r:id="rId2"/>
              </a:rPr>
              <a:t>SRT in business... </a:t>
            </a:r>
            <a:endParaRPr lang="en-US" sz="2200" dirty="0" smtClean="0"/>
          </a:p>
          <a:p>
            <a:endParaRPr lang="en-US" dirty="0"/>
          </a:p>
        </p:txBody>
      </p:sp>
      <p:sp>
        <p:nvSpPr>
          <p:cNvPr id="4" name="Content Placeholder 3"/>
          <p:cNvSpPr>
            <a:spLocks noGrp="1"/>
          </p:cNvSpPr>
          <p:nvPr>
            <p:ph sz="half" idx="2"/>
          </p:nvPr>
        </p:nvSpPr>
        <p:spPr>
          <a:xfrm>
            <a:off x="685963" y="1814550"/>
            <a:ext cx="4418571" cy="3977640"/>
          </a:xfrm>
        </p:spPr>
        <p:txBody>
          <a:bodyPr>
            <a:normAutofit/>
          </a:bodyPr>
          <a:lstStyle/>
          <a:p>
            <a:r>
              <a:rPr lang="en-US" dirty="0" smtClean="0"/>
              <a:t>SRT in Corporation- </a:t>
            </a:r>
            <a:r>
              <a:rPr lang="en-US" dirty="0"/>
              <a:t>The idea that a business or corporation should embrace its social responsibilities and not be solely focused on maximizing profits. The focus is to develop good business by maintaining positive relationships to the surrounding society the business operates </a:t>
            </a:r>
            <a:r>
              <a:rPr lang="en-US" dirty="0" smtClean="0"/>
              <a:t>in.</a:t>
            </a:r>
            <a:r>
              <a:rPr lang="en-US" dirty="0"/>
              <a:t/>
            </a:r>
            <a:br>
              <a:rPr lang="en-US" dirty="0"/>
            </a:b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4534" y="4830412"/>
            <a:ext cx="2647950" cy="17335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1442" y="4830412"/>
            <a:ext cx="3028950" cy="173355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49450" y="4830412"/>
            <a:ext cx="3004209" cy="1733550"/>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072434" y="2013115"/>
            <a:ext cx="2181225" cy="2095500"/>
          </a:xfrm>
          <a:prstGeom prst="rect">
            <a:avLst/>
          </a:prstGeom>
        </p:spPr>
      </p:pic>
    </p:spTree>
    <p:extLst>
      <p:ext uri="{BB962C8B-B14F-4D97-AF65-F5344CB8AC3E}">
        <p14:creationId xmlns:p14="http://schemas.microsoft.com/office/powerpoint/2010/main" val="24173656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TC103090434[[fn=Wood Type]]</Template>
  <TotalTime>259</TotalTime>
  <Words>797</Words>
  <Application>Microsoft Office PowerPoint</Application>
  <PresentationFormat>Custom</PresentationFormat>
  <Paragraphs>84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Wood Type</vt:lpstr>
      <vt:lpstr>Social responsibility theory</vt:lpstr>
      <vt:lpstr>Definition of social responsibility theory</vt:lpstr>
      <vt:lpstr>The beginning of social responsibility in the media </vt:lpstr>
      <vt:lpstr>Outcomes from the Hutchins commission </vt:lpstr>
      <vt:lpstr>What is the Media’s social responsibility?</vt:lpstr>
      <vt:lpstr>Duties continued </vt:lpstr>
      <vt:lpstr>Disadvantages of srt in the media</vt:lpstr>
      <vt:lpstr>             CASE study #1</vt:lpstr>
      <vt:lpstr>Social Responsibility in the corporate world</vt:lpstr>
      <vt:lpstr>HISTORY OF SRT IN THE CORPORATE WORLD</vt:lpstr>
      <vt:lpstr>ADVANTAGES OF SOCIAL RESPONSIBILITY  </vt:lpstr>
      <vt:lpstr>DISADVANTAGES OF SOCIAL RESPONSIBILITY</vt:lpstr>
      <vt:lpstr>Disadvantages continued</vt:lpstr>
      <vt:lpstr>SOLUTIONS</vt:lpstr>
      <vt:lpstr>Case Study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responsibility theory</dc:title>
  <dc:creator>Bradon Fennell</dc:creator>
  <cp:lastModifiedBy>CC</cp:lastModifiedBy>
  <cp:revision>52</cp:revision>
  <dcterms:created xsi:type="dcterms:W3CDTF">2014-11-10T20:41:50Z</dcterms:created>
  <dcterms:modified xsi:type="dcterms:W3CDTF">2014-12-10T02:24:08Z</dcterms:modified>
</cp:coreProperties>
</file>