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1" r:id="rId9"/>
    <p:sldId id="260" r:id="rId10"/>
    <p:sldId id="262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Question 2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22767040483576"/>
          <c:y val="0.13050160396617089"/>
          <c:w val="0.79994551817386461"/>
          <c:h val="0.46961747837075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Answers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Extremely Satisfied</c:v>
                </c:pt>
                <c:pt idx="1">
                  <c:v>Quite Satisfied</c:v>
                </c:pt>
                <c:pt idx="2">
                  <c:v>Somewhat Satisfied</c:v>
                </c:pt>
                <c:pt idx="3">
                  <c:v>Neither</c:v>
                </c:pt>
                <c:pt idx="4">
                  <c:v>Somewhat Dissatisfied</c:v>
                </c:pt>
                <c:pt idx="5">
                  <c:v>Quite Dissatisfied</c:v>
                </c:pt>
                <c:pt idx="6">
                  <c:v>Extremely Dissatisfied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12</c:v>
                </c:pt>
                <c:pt idx="3">
                  <c:v>13</c:v>
                </c:pt>
                <c:pt idx="4">
                  <c:v>6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216704"/>
        <c:axId val="28313088"/>
      </c:barChart>
      <c:catAx>
        <c:axId val="28216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8313088"/>
        <c:crosses val="autoZero"/>
        <c:auto val="1"/>
        <c:lblAlgn val="ctr"/>
        <c:lblOffset val="100"/>
        <c:noMultiLvlLbl val="0"/>
      </c:catAx>
      <c:valAx>
        <c:axId val="28313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8216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E46C3BD-B900-4464-83D1-45E85F9C2653}" type="datetimeFigureOut">
              <a:rPr lang="en-US" smtClean="0"/>
              <a:t>4/9/2014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C3384F9-BC80-4F2A-8947-0C6931DBBE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newswire.com/news-releases/comcast-is-crowned-consumeristcoms-2010-worst-company-in-america-92097574.html" TargetMode="External"/><Relationship Id="rId3" Type="http://schemas.openxmlformats.org/officeDocument/2006/relationships/hyperlink" Target="http://www.cmcsa.com/releasedetail.cfm?ReleaseID=821438" TargetMode="External"/><Relationship Id="rId7" Type="http://schemas.openxmlformats.org/officeDocument/2006/relationships/hyperlink" Target="https://www.ncta.com/industry-data" TargetMode="External"/><Relationship Id="rId2" Type="http://schemas.openxmlformats.org/officeDocument/2006/relationships/hyperlink" Target="http://broadbandnow.com/Comcast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journalism.org/2011/05/09/demographics/" TargetMode="External"/><Relationship Id="rId5" Type="http://schemas.openxmlformats.org/officeDocument/2006/relationships/hyperlink" Target="http://www.cabletv.com/comcast/availability-map" TargetMode="External"/><Relationship Id="rId10" Type="http://schemas.openxmlformats.org/officeDocument/2006/relationships/hyperlink" Target="http://money.cnn.com/2014/02/13/technology/comcast-time-warner-cable-%20%20%20%20%20%20%20%20deal/" TargetMode="External"/><Relationship Id="rId4" Type="http://schemas.openxmlformats.org/officeDocument/2006/relationships/hyperlink" Target="http://www.comcast.com/Corporate/Programming/international-programming" TargetMode="External"/><Relationship Id="rId9" Type="http://schemas.openxmlformats.org/officeDocument/2006/relationships/hyperlink" Target="http://www.sonlte.com/tag/time-warner-cabl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077200" cy="1673352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>
                <a:solidFill>
                  <a:schemeClr val="tx1">
                    <a:lumMod val="75000"/>
                  </a:schemeClr>
                </a:solidFill>
              </a:rPr>
              <a:t>The Merger of Comcast &amp; Time Warner Cable</a:t>
            </a:r>
            <a:endParaRPr lang="en-US" sz="5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181600"/>
            <a:ext cx="8077200" cy="1499616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Andy Neff, Bradon Fennell, Clint Monsen, &amp; Kyle Borne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286000"/>
            <a:ext cx="3962400" cy="2438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535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6800" y="1828800"/>
            <a:ext cx="784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To make the Regulators  aware of the benefits that will follow the merger of Comcast and Time Warner Cable and also to improve Comcast’s overall image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419600"/>
            <a:ext cx="2176269" cy="1704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419600"/>
            <a:ext cx="2943225" cy="1704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425" y="434816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30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Increase public perception by 5% by the end of the year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Gain </a:t>
            </a:r>
            <a:r>
              <a:rPr lang="en-US" dirty="0"/>
              <a:t>FTC approval for the merger by July 1, 2014 by creating a presentation that highlights the benefits of the merger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519" y="4800600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94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Public - </a:t>
            </a:r>
            <a:r>
              <a:rPr lang="en-US" b="1" dirty="0" smtClean="0"/>
              <a:t>FCC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Strategy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Tactics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Set </a:t>
            </a:r>
            <a:r>
              <a:rPr lang="en-US" dirty="0"/>
              <a:t>up a meeting with the FTC board on April 1, 2014 to outline the benefits of the </a:t>
            </a:r>
            <a:r>
              <a:rPr lang="en-US" dirty="0" smtClean="0"/>
              <a:t>merger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pPr lvl="1" fontAlgn="base">
              <a:buFont typeface="Arial" panose="020B0604020202020204" pitchFamily="34" charset="0"/>
              <a:buChar char="•"/>
            </a:pPr>
            <a:r>
              <a:rPr lang="en-US" sz="2100" dirty="0"/>
              <a:t>Present data on reaching more rural customers</a:t>
            </a:r>
          </a:p>
          <a:p>
            <a:pPr lvl="1" fontAlgn="base">
              <a:buFont typeface="Arial" panose="020B0604020202020204" pitchFamily="34" charset="0"/>
              <a:buChar char="•"/>
            </a:pPr>
            <a:endParaRPr lang="en-US" sz="2100" dirty="0" smtClean="0"/>
          </a:p>
          <a:p>
            <a:pPr marL="457200" lvl="1" indent="0" fontAlgn="base">
              <a:buNone/>
            </a:pPr>
            <a:endParaRPr lang="en-US" sz="2100" dirty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100" dirty="0" smtClean="0"/>
              <a:t>Increase </a:t>
            </a:r>
            <a:r>
              <a:rPr lang="en-US" sz="2100" dirty="0"/>
              <a:t>in service area by 11 percent</a:t>
            </a:r>
          </a:p>
          <a:p>
            <a:pPr marL="457200" lvl="1" indent="0" fontAlgn="base">
              <a:buNone/>
            </a:pPr>
            <a:endParaRPr lang="en-US" sz="2100" dirty="0"/>
          </a:p>
          <a:p>
            <a:pPr lvl="1" fontAlgn="base">
              <a:buFont typeface="Arial" panose="020B0604020202020204" pitchFamily="34" charset="0"/>
              <a:buChar char="•"/>
            </a:pPr>
            <a:endParaRPr lang="en-US" sz="2100" dirty="0" smtClean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100" dirty="0" smtClean="0"/>
              <a:t>Increase </a:t>
            </a:r>
            <a:r>
              <a:rPr lang="en-US" sz="2100" dirty="0"/>
              <a:t>broadband speeds by 30 percent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724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Public - Media &amp; </a:t>
            </a:r>
            <a:r>
              <a:rPr lang="en-US" b="1" dirty="0" smtClean="0"/>
              <a:t>Public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Strategy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Tactics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/>
              <a:t>a website to enhance public awareness and to provide basic information regarding the benefits of the merger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1" fontAlgn="base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dirty="0" smtClean="0"/>
              <a:t>Create </a:t>
            </a:r>
            <a:r>
              <a:rPr lang="en-US" dirty="0"/>
              <a:t>link to merger website on all Comcast and Time-Warner websites to drive traffic</a:t>
            </a:r>
            <a:endParaRPr lang="en-US" sz="1400" dirty="0"/>
          </a:p>
          <a:p>
            <a:pPr lvl="1" fontAlgn="base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dirty="0" smtClean="0"/>
              <a:t>Have </a:t>
            </a:r>
            <a:r>
              <a:rPr lang="en-US" dirty="0"/>
              <a:t>opt-in email subscription to receive latest news on merger</a:t>
            </a:r>
            <a:endParaRPr lang="en-US" sz="1400" dirty="0"/>
          </a:p>
          <a:p>
            <a:pPr lvl="1" fontAlgn="base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dirty="0" smtClean="0"/>
              <a:t>Allow </a:t>
            </a:r>
            <a:r>
              <a:rPr lang="en-US" dirty="0"/>
              <a:t>the public to speak directly to a customer service representative to discuss the new cable options available to the public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34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685800"/>
            <a:ext cx="59436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/>
          </a:p>
          <a:p>
            <a:r>
              <a:rPr lang="en-US" sz="1100" i="1" dirty="0"/>
              <a:t>Broadband Now</a:t>
            </a:r>
            <a:r>
              <a:rPr lang="en-US" sz="1100" dirty="0"/>
              <a:t>. (2014, March). Retrieved from Comcast - Broadband Now: </a:t>
            </a:r>
            <a:r>
              <a:rPr lang="en-US" sz="1100" u="sng" dirty="0">
                <a:hlinkClick r:id="rId2"/>
              </a:rPr>
              <a:t>http://broadbandnow.com/Comcast</a:t>
            </a:r>
            <a:r>
              <a:rPr lang="en-US" sz="1100" dirty="0"/>
              <a:t> </a:t>
            </a:r>
            <a:r>
              <a:rPr lang="en-US" sz="1100" i="1" dirty="0"/>
              <a:t>Comcast Investor Relations</a:t>
            </a:r>
            <a:r>
              <a:rPr lang="en-US" sz="1100" dirty="0"/>
              <a:t>. (2014, March). Retrieved from Comcast Earnings: </a:t>
            </a:r>
            <a:r>
              <a:rPr lang="en-US" sz="1100" u="sng" dirty="0">
                <a:hlinkClick r:id="rId3"/>
              </a:rPr>
              <a:t>http://www.cmcsa.com/releasedetail.cfm?ReleaseID=821438</a:t>
            </a:r>
            <a:endParaRPr lang="en-US" sz="1100" dirty="0"/>
          </a:p>
          <a:p>
            <a:r>
              <a:rPr lang="en-US" sz="1100" i="1" dirty="0"/>
              <a:t> </a:t>
            </a:r>
            <a:endParaRPr lang="en-US" sz="1100" dirty="0"/>
          </a:p>
          <a:p>
            <a:r>
              <a:rPr lang="en-US" sz="1100" i="1" dirty="0"/>
              <a:t>Comcast international programing. (2014). Retrieved from </a:t>
            </a:r>
            <a:r>
              <a:rPr lang="en-US" sz="1100" i="1" u="sng" dirty="0">
                <a:hlinkClick r:id="rId4"/>
              </a:rPr>
              <a:t>http://www.comcast.com/Corporate/Programming/international-programming</a:t>
            </a:r>
            <a:endParaRPr lang="en-US" sz="1100" dirty="0"/>
          </a:p>
          <a:p>
            <a:r>
              <a:rPr lang="en-US" sz="1100" i="1" dirty="0"/>
              <a:t> </a:t>
            </a:r>
            <a:endParaRPr lang="en-US" sz="1100" dirty="0"/>
          </a:p>
          <a:p>
            <a:r>
              <a:rPr lang="en-US" sz="1100" i="1" dirty="0"/>
              <a:t>Comcast reports 4th quarter and year end 2013 results. (2014, January 28). Retrieved from </a:t>
            </a:r>
            <a:r>
              <a:rPr lang="en-US" sz="1100" i="1" u="sng" dirty="0">
                <a:hlinkClick r:id="rId3"/>
              </a:rPr>
              <a:t>http://www.cmcsa.com/releasedetail.cfm?ReleaseID=821438</a:t>
            </a:r>
            <a:endParaRPr lang="en-US" sz="1100" dirty="0"/>
          </a:p>
          <a:p>
            <a:r>
              <a:rPr lang="en-US" sz="1100" i="1" dirty="0"/>
              <a:t> </a:t>
            </a:r>
            <a:endParaRPr lang="en-US" sz="1100" dirty="0"/>
          </a:p>
          <a:p>
            <a:r>
              <a:rPr lang="en-US" sz="1100" i="1" dirty="0"/>
              <a:t>Comcast Service.</a:t>
            </a:r>
            <a:r>
              <a:rPr lang="en-US" sz="1100" dirty="0"/>
              <a:t> (2014, March 24). Retrieved from Cable TV: </a:t>
            </a:r>
            <a:r>
              <a:rPr lang="en-US" sz="1100" u="sng" dirty="0">
                <a:hlinkClick r:id="rId5"/>
              </a:rPr>
              <a:t>http://www.cabletv.com/comcast/availability-map</a:t>
            </a:r>
            <a:endParaRPr lang="en-US" sz="1100" dirty="0"/>
          </a:p>
          <a:p>
            <a:r>
              <a:rPr lang="en-US" sz="1100" i="1" dirty="0"/>
              <a:t> </a:t>
            </a:r>
            <a:endParaRPr lang="en-US" sz="1100" dirty="0"/>
          </a:p>
          <a:p>
            <a:r>
              <a:rPr lang="en-US" sz="1100" i="1" dirty="0"/>
              <a:t>Demographics</a:t>
            </a:r>
            <a:r>
              <a:rPr lang="en-US" sz="1100" dirty="0"/>
              <a:t>. (2011). Retrieved from Journalism.org: </a:t>
            </a:r>
            <a:r>
              <a:rPr lang="en-US" sz="1100" u="sng" dirty="0">
                <a:hlinkClick r:id="rId6"/>
              </a:rPr>
              <a:t>http://www.journalism.org/2011/05/09/demographics/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Management, O. o. (2007). </a:t>
            </a:r>
            <a:r>
              <a:rPr lang="en-US" sz="1100" i="1" dirty="0"/>
              <a:t>Federal Employee Demographics.</a:t>
            </a:r>
            <a:r>
              <a:rPr lang="en-US" sz="1100" dirty="0"/>
              <a:t> U.S. O.P.M.</a:t>
            </a:r>
          </a:p>
          <a:p>
            <a:r>
              <a:rPr lang="en-US" sz="1100" i="1" dirty="0"/>
              <a:t>NCTA</a:t>
            </a:r>
            <a:r>
              <a:rPr lang="en-US" sz="1100" dirty="0"/>
              <a:t>. (2014). Retrieved from Industry Data: </a:t>
            </a:r>
            <a:r>
              <a:rPr lang="en-US" sz="1100" u="sng" dirty="0">
                <a:hlinkClick r:id="rId7"/>
              </a:rPr>
              <a:t>https://www.ncta.com/industry-data</a:t>
            </a:r>
            <a:endParaRPr lang="en-US" sz="1100" dirty="0"/>
          </a:p>
          <a:p>
            <a:r>
              <a:rPr lang="en-US" sz="1100" i="1" dirty="0"/>
              <a:t> </a:t>
            </a:r>
            <a:endParaRPr lang="en-US" sz="1100" dirty="0"/>
          </a:p>
          <a:p>
            <a:r>
              <a:rPr lang="en-US" sz="1100" i="1" dirty="0"/>
              <a:t>PR Newswire</a:t>
            </a:r>
            <a:r>
              <a:rPr lang="en-US" sz="1100" dirty="0"/>
              <a:t>. (2010, April 26). Retrieved from Comcast Is Crowned </a:t>
            </a:r>
            <a:r>
              <a:rPr lang="en-US" sz="1100" dirty="0" err="1"/>
              <a:t>Consumerist.Com's</a:t>
            </a:r>
            <a:r>
              <a:rPr lang="en-US" sz="1100" dirty="0"/>
              <a:t> 2010 Worst Company In America: </a:t>
            </a:r>
            <a:r>
              <a:rPr lang="en-US" sz="1100" u="sng" dirty="0">
                <a:hlinkClick r:id="rId8"/>
              </a:rPr>
              <a:t>http://www.prnewswire.com/news-releases/comcast-is-crowned-consumeristcoms-2010-worst-company-in-america-92097574.html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Ramachandran, S., &amp; Sharma, A. (2014, March 11). </a:t>
            </a:r>
            <a:r>
              <a:rPr lang="en-US" sz="1100" i="1" dirty="0"/>
              <a:t>The Wall Street Journal</a:t>
            </a:r>
            <a:r>
              <a:rPr lang="en-US" sz="1100" dirty="0"/>
              <a:t>. Retrieved from Industry Balks at Deal for a Cable Giant: 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 err="1"/>
              <a:t>Sonlte</a:t>
            </a:r>
            <a:r>
              <a:rPr lang="en-US" sz="1100" dirty="0"/>
              <a:t>. (2014, March 24). </a:t>
            </a:r>
            <a:r>
              <a:rPr lang="en-US" sz="1100" i="1" dirty="0"/>
              <a:t>Time Warner Coverage Map.</a:t>
            </a:r>
            <a:r>
              <a:rPr lang="en-US" sz="1100" dirty="0"/>
              <a:t> Retrieved from </a:t>
            </a:r>
          </a:p>
          <a:p>
            <a:r>
              <a:rPr lang="en-US" sz="1100" dirty="0"/>
              <a:t>          </a:t>
            </a:r>
            <a:r>
              <a:rPr lang="en-US" sz="1100" dirty="0" err="1"/>
              <a:t>Sonlte</a:t>
            </a:r>
            <a:r>
              <a:rPr lang="en-US" sz="1100" dirty="0"/>
              <a:t>: </a:t>
            </a:r>
            <a:r>
              <a:rPr lang="en-US" sz="1100" u="sng" dirty="0">
                <a:hlinkClick r:id="rId9"/>
              </a:rPr>
              <a:t>http://www.sonlte.com/tag/time-warner-cable/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 err="1"/>
              <a:t>Stelter</a:t>
            </a:r>
            <a:r>
              <a:rPr lang="en-US" sz="1100" dirty="0"/>
              <a:t>, B. (2014, February 14). </a:t>
            </a:r>
            <a:r>
              <a:rPr lang="en-US" sz="1100" i="1" dirty="0"/>
              <a:t>Comcast Buys Time Warner for $45 Billion</a:t>
            </a:r>
            <a:r>
              <a:rPr lang="en-US" sz="1100" dirty="0"/>
              <a:t>. Retrieved from CNN 	Money: </a:t>
            </a:r>
            <a:r>
              <a:rPr lang="en-US" sz="1100" u="sng" dirty="0">
                <a:hlinkClick r:id="rId10"/>
              </a:rPr>
              <a:t>http://money.cnn.com/2014/02/13/technology/comcast-time-warner-cable-        deal/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68280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543800" cy="990600"/>
          </a:xfrm>
        </p:spPr>
        <p:txBody>
          <a:bodyPr/>
          <a:lstStyle/>
          <a:p>
            <a:r>
              <a:rPr lang="en-US" b="1" dirty="0" smtClean="0"/>
              <a:t>Core Problem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Comcast proposing to buy Time Warner Cable in a deal that would combine the two biggest cable companies in the United </a:t>
            </a:r>
            <a:r>
              <a:rPr lang="en-US" b="1" dirty="0" smtClean="0">
                <a:solidFill>
                  <a:schemeClr val="tx2"/>
                </a:solidFill>
              </a:rPr>
              <a:t>States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971800"/>
            <a:ext cx="5569351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1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09"/>
            <a:ext cx="8229600" cy="990600"/>
          </a:xfrm>
        </p:spPr>
        <p:txBody>
          <a:bodyPr/>
          <a:lstStyle/>
          <a:p>
            <a:r>
              <a:rPr lang="en-US" dirty="0" smtClean="0"/>
              <a:t>Primary Research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53450898"/>
              </p:ext>
            </p:extLst>
          </p:nvPr>
        </p:nvGraphicFramePr>
        <p:xfrm>
          <a:off x="3962400" y="1295400"/>
          <a:ext cx="5029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344424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you or have you ever been a Comcast or Time Warner Cable subscriber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Yes: 24 	No: 16</a:t>
            </a:r>
          </a:p>
          <a:p>
            <a:endParaRPr lang="en-US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Overall, are/were you satisfied, dissatisfied, or neither satisfied nor dissatisfied in doing business with Comcast or Time Warner Cable?</a:t>
            </a:r>
          </a:p>
          <a:p>
            <a:endParaRPr lang="en-US" sz="17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heard about Comcast buying out Time Warner Cable? 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Yes: 21	No: 19</a:t>
            </a:r>
          </a:p>
          <a:p>
            <a:pPr marL="0" indent="0">
              <a:buNone/>
            </a:pPr>
            <a:r>
              <a:rPr lang="en-US" sz="1500" b="1" dirty="0"/>
              <a:t>	</a:t>
            </a:r>
            <a:endParaRPr lang="en-US" sz="1500" b="1" dirty="0" smtClean="0"/>
          </a:p>
          <a:p>
            <a:pPr marL="0" indent="0">
              <a:buNone/>
            </a:pPr>
            <a:r>
              <a:rPr lang="en-US" sz="1500" b="1" dirty="0"/>
              <a:t>	</a:t>
            </a:r>
            <a:endParaRPr lang="en-US" sz="1500" b="1" dirty="0" smtClean="0"/>
          </a:p>
          <a:p>
            <a:endParaRPr lang="en-US" sz="1400" b="1" dirty="0"/>
          </a:p>
          <a:p>
            <a:endParaRPr lang="en-US" sz="1400" b="1" dirty="0" smtClean="0"/>
          </a:p>
          <a:p>
            <a:pPr marL="0" indent="0">
              <a:buNone/>
            </a:pPr>
            <a:r>
              <a:rPr lang="en-US" sz="1400" dirty="0"/>
              <a:t/>
            </a:r>
            <a:br>
              <a:rPr lang="en-US" sz="1400" dirty="0"/>
            </a:br>
            <a:endParaRPr lang="en-US" sz="1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286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533400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Do you think Comcast's image will be positively or negatively affected with this buyout</a:t>
            </a:r>
            <a:r>
              <a:rPr lang="en-US" sz="2000" b="1" dirty="0" smtClean="0">
                <a:solidFill>
                  <a:schemeClr val="tx2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 smtClean="0"/>
              <a:t>	</a:t>
            </a:r>
            <a:r>
              <a:rPr lang="en-US" dirty="0" smtClean="0"/>
              <a:t>Negatively: 14</a:t>
            </a:r>
          </a:p>
          <a:p>
            <a:r>
              <a:rPr lang="en-US" dirty="0"/>
              <a:t>	</a:t>
            </a:r>
            <a:r>
              <a:rPr lang="en-US" dirty="0" smtClean="0"/>
              <a:t>Positively: 16</a:t>
            </a:r>
          </a:p>
          <a:p>
            <a:r>
              <a:rPr lang="en-US" dirty="0"/>
              <a:t>	</a:t>
            </a:r>
            <a:r>
              <a:rPr lang="en-US" dirty="0" smtClean="0"/>
              <a:t>Not Sure: 10</a:t>
            </a:r>
          </a:p>
          <a:p>
            <a:endParaRPr lang="en-US" b="1" dirty="0" smtClean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Do you have any concerns with this merger between Comcast and Time Warner Cable?</a:t>
            </a:r>
          </a:p>
          <a:p>
            <a:endParaRPr lang="en-US" b="1" dirty="0" smtClean="0"/>
          </a:p>
          <a:p>
            <a:r>
              <a:rPr lang="en-US" b="1" dirty="0"/>
              <a:t>	</a:t>
            </a:r>
            <a:r>
              <a:rPr lang="en-US" dirty="0" smtClean="0"/>
              <a:t>Yes:  20</a:t>
            </a:r>
          </a:p>
          <a:p>
            <a:r>
              <a:rPr lang="en-US" dirty="0" smtClean="0"/>
              <a:t>	No:  18</a:t>
            </a:r>
          </a:p>
          <a:p>
            <a:r>
              <a:rPr lang="en-US" dirty="0"/>
              <a:t>	</a:t>
            </a:r>
            <a:r>
              <a:rPr lang="en-US" dirty="0" smtClean="0"/>
              <a:t>Not Sure:  2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352800" y="48006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“Yes, there will be no competition and Comcast will be able to set the price at whatever they want”</a:t>
            </a:r>
            <a:endParaRPr lang="en-US" sz="1600" b="1" dirty="0" smtClean="0">
              <a:solidFill>
                <a:schemeClr val="tx2"/>
              </a:solidFill>
            </a:endParaRPr>
          </a:p>
        </p:txBody>
      </p:sp>
      <p:pic>
        <p:nvPicPr>
          <p:cNvPr id="1026" name="Picture 2" descr="C:\Users\CC\AppData\Local\Microsoft\Windows\Temporary Internet Files\Content.IE5\CSNVAIAP\MC900441322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6002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C\AppData\Local\Microsoft\Windows\Temporary Internet Files\Content.IE5\7SLWVCH2\MC90044132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002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29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Secondary Research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018153"/>
              </p:ext>
            </p:extLst>
          </p:nvPr>
        </p:nvGraphicFramePr>
        <p:xfrm>
          <a:off x="152400" y="1600200"/>
          <a:ext cx="8686800" cy="354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STRENGTHS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WEAKNESSES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OPPORTUNITIES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THREATS</a:t>
                      </a:r>
                      <a:endParaRPr lang="en-US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Well</a:t>
                      </a:r>
                      <a:r>
                        <a:rPr lang="en-US" baseline="0" dirty="0" smtClean="0"/>
                        <a:t> Known Company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Service Reputation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Increase 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Competitors</a:t>
                      </a:r>
                      <a:endParaRPr lang="en-US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Quality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Limited Geographics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Expanded Into</a:t>
                      </a:r>
                      <a:r>
                        <a:rPr lang="en-US" baseline="0" dirty="0" smtClean="0"/>
                        <a:t> Over 40 States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FTC</a:t>
                      </a:r>
                      <a:endParaRPr lang="en-US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Advanced</a:t>
                      </a:r>
                      <a:r>
                        <a:rPr lang="en-US" baseline="0" dirty="0" smtClean="0"/>
                        <a:t> Technology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Public’s Perception of Potential</a:t>
                      </a:r>
                      <a:r>
                        <a:rPr lang="en-US" baseline="0" dirty="0" smtClean="0"/>
                        <a:t> Monopoly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Increase Technology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01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Secondary Continued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Industry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Competition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  </a:t>
            </a:r>
            <a:r>
              <a:rPr lang="en-US" sz="1800" dirty="0"/>
              <a:t>In 2013, the cable industry accounted for 34 percent of the nearly $150 billion invested in the US economy which comes out to nearly $51 billion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/>
              <a:t>Combining both Comcast and Time Warner would bring Comcast’s US customer base to 200 million subscribers nearly doubling the rest of the competition 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Dish Network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DirecTV</a:t>
            </a:r>
            <a:endParaRPr lang="en-US" dirty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Time </a:t>
            </a:r>
            <a:r>
              <a:rPr lang="en-US" dirty="0"/>
              <a:t>Warner Cable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AT&amp;T </a:t>
            </a:r>
            <a:r>
              <a:rPr lang="en-US" dirty="0"/>
              <a:t>U verse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Charter </a:t>
            </a:r>
            <a:r>
              <a:rPr lang="en-US" dirty="0" smtClean="0"/>
              <a:t>Communications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06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Client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Promotions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sz="1800" dirty="0"/>
          </a:p>
          <a:p>
            <a:r>
              <a:rPr lang="en-US" sz="1800" dirty="0" smtClean="0"/>
              <a:t>Currently</a:t>
            </a:r>
            <a:r>
              <a:rPr lang="en-US" sz="1800" dirty="0"/>
              <a:t>, Comcast is the largest US cable and broadband provider with over 113 million </a:t>
            </a:r>
            <a:r>
              <a:rPr lang="en-US" sz="1800" dirty="0" smtClean="0"/>
              <a:t>subscribers</a:t>
            </a:r>
          </a:p>
          <a:p>
            <a:endParaRPr lang="en-US" sz="1200" dirty="0"/>
          </a:p>
          <a:p>
            <a:r>
              <a:rPr lang="en-US" sz="1800" dirty="0"/>
              <a:t>Comcast was crowned “Worst Company in America” according to consumer reports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1600" dirty="0"/>
              <a:t>During promotional periods that introductory price can be found to last for the first 12 months for the customer, at which point the price </a:t>
            </a:r>
            <a:r>
              <a:rPr lang="en-US" sz="1600" dirty="0" smtClean="0"/>
              <a:t>increases</a:t>
            </a:r>
          </a:p>
          <a:p>
            <a:endParaRPr lang="en-US" sz="1600" dirty="0"/>
          </a:p>
          <a:p>
            <a:r>
              <a:rPr lang="en-US" sz="1600" dirty="0"/>
              <a:t>If you bundle your cable and broadband service with a Verizon cell phone package then you qualify for a $300 VISA gift card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7539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09"/>
            <a:ext cx="8229600" cy="990600"/>
          </a:xfrm>
        </p:spPr>
        <p:txBody>
          <a:bodyPr/>
          <a:lstStyle/>
          <a:p>
            <a:r>
              <a:rPr lang="en-US" dirty="0" smtClean="0"/>
              <a:t>Key Publics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5375" y="1295400"/>
            <a:ext cx="4040188" cy="609600"/>
          </a:xfrm>
        </p:spPr>
        <p:txBody>
          <a:bodyPr/>
          <a:lstStyle/>
          <a:p>
            <a:r>
              <a:rPr lang="en-US" sz="2800" b="1" dirty="0" smtClean="0"/>
              <a:t>Media</a:t>
            </a:r>
            <a:endParaRPr lang="en-US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524071" y="1905000"/>
            <a:ext cx="4041648" cy="3608832"/>
          </a:xfrm>
        </p:spPr>
        <p:txBody>
          <a:bodyPr/>
          <a:lstStyle/>
          <a:p>
            <a:endParaRPr lang="en-US" dirty="0" smtClean="0"/>
          </a:p>
          <a:p>
            <a:r>
              <a:rPr lang="en-US" sz="2000" dirty="0"/>
              <a:t>Needs to be pitched across different channels to promote public </a:t>
            </a:r>
            <a:r>
              <a:rPr lang="en-US" sz="2000" dirty="0" smtClean="0"/>
              <a:t>benefits</a:t>
            </a:r>
          </a:p>
          <a:p>
            <a:endParaRPr lang="en-US" sz="2000" dirty="0"/>
          </a:p>
          <a:p>
            <a:r>
              <a:rPr lang="en-US" sz="2000" dirty="0"/>
              <a:t>Implications for broad publics must be expressed and properly reached</a:t>
            </a: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219" y="5257800"/>
            <a:ext cx="4000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73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Key Publics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Comcast &amp; Time Warner Cable Customers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/>
          <a:lstStyle/>
          <a:p>
            <a:r>
              <a:rPr lang="en-US" b="1" dirty="0" smtClean="0"/>
              <a:t>Government Regulators </a:t>
            </a:r>
            <a:r>
              <a:rPr lang="en-US" b="1" dirty="0"/>
              <a:t>(FTC and FCC)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sz="1800" dirty="0" smtClean="0"/>
              <a:t>Customers need to feel assured of continued service &amp; bargain</a:t>
            </a:r>
          </a:p>
          <a:p>
            <a:endParaRPr lang="en-US" sz="1800" dirty="0"/>
          </a:p>
          <a:p>
            <a:r>
              <a:rPr lang="en-US" sz="1800" dirty="0"/>
              <a:t>Time Warner customers need to see bargain and added valued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1800" dirty="0" smtClean="0"/>
              <a:t>Need </a:t>
            </a:r>
            <a:r>
              <a:rPr lang="en-US" sz="1800" dirty="0"/>
              <a:t>to be convinced of legality and strengths of </a:t>
            </a:r>
            <a:r>
              <a:rPr lang="en-US" sz="1800" dirty="0" smtClean="0"/>
              <a:t>merger</a:t>
            </a:r>
          </a:p>
          <a:p>
            <a:endParaRPr lang="en-US" sz="1800" dirty="0"/>
          </a:p>
          <a:p>
            <a:r>
              <a:rPr lang="en-US" sz="1800" dirty="0"/>
              <a:t>Economics and stability of the issue must be </a:t>
            </a:r>
            <a:r>
              <a:rPr lang="en-US" sz="1800" dirty="0" smtClean="0"/>
              <a:t>proven</a:t>
            </a:r>
          </a:p>
          <a:p>
            <a:endParaRPr lang="en-US" sz="1800" dirty="0"/>
          </a:p>
          <a:p>
            <a:r>
              <a:rPr lang="en-US" sz="1800" dirty="0"/>
              <a:t>Benefits such as broader coverage need to be expressed </a:t>
            </a:r>
            <a:r>
              <a:rPr lang="en-US" sz="1800" dirty="0" smtClean="0"/>
              <a:t>(</a:t>
            </a:r>
            <a:r>
              <a:rPr lang="en-US" sz="1800" dirty="0"/>
              <a:t>I</a:t>
            </a:r>
            <a:r>
              <a:rPr lang="en-US" sz="1800" dirty="0" smtClean="0"/>
              <a:t>nternet</a:t>
            </a:r>
            <a:r>
              <a:rPr lang="en-US" sz="1800" dirty="0"/>
              <a:t>)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0" y="5385163"/>
            <a:ext cx="4000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72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161</TotalTime>
  <Words>515</Words>
  <Application>Microsoft Office PowerPoint</Application>
  <PresentationFormat>On-screen Show (4:3)</PresentationFormat>
  <Paragraphs>156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Executive</vt:lpstr>
      <vt:lpstr>The Merger of Comcast &amp; Time Warner Cable</vt:lpstr>
      <vt:lpstr>Core Problem</vt:lpstr>
      <vt:lpstr>Primary Research</vt:lpstr>
      <vt:lpstr>PowerPoint Presentation</vt:lpstr>
      <vt:lpstr>Secondary Research</vt:lpstr>
      <vt:lpstr>Secondary Continued</vt:lpstr>
      <vt:lpstr>Continued</vt:lpstr>
      <vt:lpstr>Key Publics</vt:lpstr>
      <vt:lpstr>Key Publics</vt:lpstr>
      <vt:lpstr>Goal</vt:lpstr>
      <vt:lpstr>Objectives</vt:lpstr>
      <vt:lpstr>Key Public - FCC</vt:lpstr>
      <vt:lpstr>Key Public - Media &amp; Public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Merger of Comcast &amp; Time Warner Cable</dc:title>
  <dc:creator>CC</dc:creator>
  <cp:lastModifiedBy>CC</cp:lastModifiedBy>
  <cp:revision>32</cp:revision>
  <dcterms:created xsi:type="dcterms:W3CDTF">2014-04-10T02:41:19Z</dcterms:created>
  <dcterms:modified xsi:type="dcterms:W3CDTF">2014-04-10T05:22:21Z</dcterms:modified>
</cp:coreProperties>
</file>